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75" r:id="rId4"/>
  </p:sldMasterIdLst>
  <p:notesMasterIdLst>
    <p:notesMasterId r:id="rId18"/>
  </p:notesMasterIdLst>
  <p:sldIdLst>
    <p:sldId id="273" r:id="rId5"/>
    <p:sldId id="256" r:id="rId6"/>
    <p:sldId id="288" r:id="rId7"/>
    <p:sldId id="257" r:id="rId8"/>
    <p:sldId id="271" r:id="rId9"/>
    <p:sldId id="283" r:id="rId10"/>
    <p:sldId id="290" r:id="rId11"/>
    <p:sldId id="264" r:id="rId12"/>
    <p:sldId id="265" r:id="rId13"/>
    <p:sldId id="266" r:id="rId14"/>
    <p:sldId id="289" r:id="rId15"/>
    <p:sldId id="284" r:id="rId16"/>
    <p:sldId id="272" r:id="rId17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2833802-FEF1-4C79-8D5D-14CF1EAF98D9}" styleName="Light Style 2 –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5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80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D3D4E-87A5-4A28-A397-F630BBA7078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F34E5-7811-4242-9337-BC505F38A2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589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5811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Elder – teachers for the rest of the year.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854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651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248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5076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3928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9923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1911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257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5364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5520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5091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4F34E5-7811-4242-9337-BC505F38A2C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807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D200B3F0-A9BC-48CE-8EB6-ECE965069900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6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998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108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066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205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479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914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552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931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9FFFF-3106-4DDB-AA62-0C80862170D6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18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412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520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1288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E0DC7-7F53-471C-A711-B3DA6F2535F3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9554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4C9D-4618-451D-80C1-6A376BB42AB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2211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2072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603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665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  <p:sldLayoutId id="2147483787" r:id="rId12"/>
    <p:sldLayoutId id="2147483788" r:id="rId13"/>
    <p:sldLayoutId id="2147483789" r:id="rId14"/>
    <p:sldLayoutId id="2147483790" r:id="rId15"/>
    <p:sldLayoutId id="2147483791" r:id="rId16"/>
    <p:sldLayoutId id="2147483792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package" Target="../embeddings/Microsoft_Word_Document.docx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xhills-jun.hants.sch.uk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5623" y="-585124"/>
            <a:ext cx="10572000" cy="2971051"/>
          </a:xfrm>
        </p:spPr>
        <p:txBody>
          <a:bodyPr/>
          <a:lstStyle/>
          <a:p>
            <a:pPr algn="ctr"/>
            <a:r>
              <a:rPr lang="en-GB" sz="7000" dirty="0">
                <a:latin typeface="Comic Sans MS" panose="030F0702030302020204" pitchFamily="66" charset="0"/>
              </a:rPr>
              <a:t>Welcome to Year 5 </a:t>
            </a:r>
            <a:endParaRPr lang="en-US" sz="7000" dirty="0">
              <a:latin typeface="Comic Sans MS" panose="030F0702030302020204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792912" y="5188008"/>
            <a:ext cx="10572000" cy="434974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2026-2027</a:t>
            </a:r>
            <a:endParaRPr lang="en-US" sz="4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0052" y="2476190"/>
            <a:ext cx="2475820" cy="24758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3072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rees Clipart-large oak tree with knotted trunk clip art">
            <a:extLst>
              <a:ext uri="{FF2B5EF4-FFF2-40B4-BE49-F238E27FC236}">
                <a16:creationId xmlns:a16="http://schemas.microsoft.com/office/drawing/2014/main" id="{D201E51C-D3EC-4357-8EEF-9423222DA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220" y="3049180"/>
            <a:ext cx="2764418" cy="2764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F0683B-1296-427B-8DF4-59227239A5E0}"/>
              </a:ext>
            </a:extLst>
          </p:cNvPr>
          <p:cNvSpPr/>
          <p:nvPr/>
        </p:nvSpPr>
        <p:spPr>
          <a:xfrm>
            <a:off x="1830864" y="1564885"/>
            <a:ext cx="4265136" cy="45660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4278" y="461047"/>
            <a:ext cx="10572000" cy="1656602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latin typeface="Comic Sans MS" panose="030F0702030302020204" pitchFamily="66" charset="0"/>
              </a:rPr>
              <a:t>Meet the Teachers</a:t>
            </a:r>
            <a:br>
              <a:rPr lang="en-GB" sz="3600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B79A90-3BC9-45A9-8595-1A09509CE373}"/>
              </a:ext>
            </a:extLst>
          </p:cNvPr>
          <p:cNvSpPr txBox="1"/>
          <p:nvPr/>
        </p:nvSpPr>
        <p:spPr>
          <a:xfrm>
            <a:off x="2009580" y="1549912"/>
            <a:ext cx="4086420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Elder Class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Class Teacher- Miss </a:t>
            </a:r>
            <a:r>
              <a:rPr lang="en-GB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Drage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 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Class Teaching Assistant- Mrs Pugh </a:t>
            </a:r>
          </a:p>
          <a:p>
            <a:pPr algn="ctr"/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F556C94-A557-48F0-958A-60B52C491105}"/>
              </a:ext>
            </a:extLst>
          </p:cNvPr>
          <p:cNvSpPr/>
          <p:nvPr/>
        </p:nvSpPr>
        <p:spPr>
          <a:xfrm>
            <a:off x="6669226" y="1569066"/>
            <a:ext cx="4528496" cy="442822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FA8343-861E-4F07-B89B-33C1A5D90C74}"/>
              </a:ext>
            </a:extLst>
          </p:cNvPr>
          <p:cNvSpPr txBox="1"/>
          <p:nvPr/>
        </p:nvSpPr>
        <p:spPr>
          <a:xfrm>
            <a:off x="6914943" y="1503746"/>
            <a:ext cx="3950972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Oak Class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Class Teacher- Mr Tustin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Class Teaching Assistant- Miss Edgar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65915" y="5813598"/>
            <a:ext cx="1044402" cy="1044402"/>
          </a:xfrm>
          <a:prstGeom prst="rect">
            <a:avLst/>
          </a:prstGeom>
        </p:spPr>
      </p:pic>
      <p:pic>
        <p:nvPicPr>
          <p:cNvPr id="1028" name="Picture 4" descr="Elder Tree Cliparts, Stock Vector and Royalty Free Elder Tree Illustrations">
            <a:extLst>
              <a:ext uri="{FF2B5EF4-FFF2-40B4-BE49-F238E27FC236}">
                <a16:creationId xmlns:a16="http://schemas.microsoft.com/office/drawing/2014/main" id="{B95139A3-BD80-4AC6-99D3-C14F6B3A6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388" y="3073895"/>
            <a:ext cx="2752488" cy="275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A4E7F23-32D5-460B-96D1-CCEBDB90A7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8269" y="3835477"/>
            <a:ext cx="1314633" cy="155279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CE6064F-09A5-46D2-9C66-67022A6742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8870" y="3783178"/>
            <a:ext cx="1200318" cy="162900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20258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4278" y="461047"/>
            <a:ext cx="10572000" cy="1656602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latin typeface="Comic Sans MS" panose="030F0702030302020204" pitchFamily="66" charset="0"/>
              </a:rPr>
              <a:t>PPA Cover </a:t>
            </a:r>
            <a:r>
              <a:rPr lang="en-US" sz="3200" dirty="0">
                <a:latin typeface="Comic Sans MS" panose="030F0702030302020204" pitchFamily="66" charset="0"/>
              </a:rPr>
              <a:t>(Thursdays)</a:t>
            </a:r>
            <a:br>
              <a:rPr lang="en-GB" sz="1400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B79A90-3BC9-45A9-8595-1A09509CE373}"/>
              </a:ext>
            </a:extLst>
          </p:cNvPr>
          <p:cNvSpPr txBox="1"/>
          <p:nvPr/>
        </p:nvSpPr>
        <p:spPr>
          <a:xfrm>
            <a:off x="3063825" y="1944840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     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83286" y="5813598"/>
            <a:ext cx="1044402" cy="104440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5719353-543A-4530-80E2-069A2F4CE9CE}"/>
              </a:ext>
            </a:extLst>
          </p:cNvPr>
          <p:cNvSpPr txBox="1"/>
          <p:nvPr/>
        </p:nvSpPr>
        <p:spPr>
          <a:xfrm>
            <a:off x="8406211" y="2031245"/>
            <a:ext cx="207012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i="0" u="none" strike="noStrike" dirty="0">
                <a:solidFill>
                  <a:srgbClr val="FFFFFF"/>
                </a:solidFill>
                <a:latin typeface="Comic Sans MS" panose="030F0702030302020204" pitchFamily="66" charset="0"/>
              </a:rPr>
              <a:t>Evan Thorne</a:t>
            </a:r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4D70EB1-589C-4169-81B4-5908D48AD0A4}"/>
              </a:ext>
            </a:extLst>
          </p:cNvPr>
          <p:cNvSpPr txBox="1"/>
          <p:nvPr/>
        </p:nvSpPr>
        <p:spPr>
          <a:xfrm>
            <a:off x="719951" y="2051253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solidFill>
                  <a:srgbClr val="FFFFFF"/>
                </a:solidFill>
                <a:latin typeface="Comic Sans MS" panose="030F0702030302020204" pitchFamily="66" charset="0"/>
              </a:rPr>
              <a:t>Jack </a:t>
            </a:r>
            <a:r>
              <a:rPr lang="en-GB" sz="2400" b="1" dirty="0" err="1">
                <a:solidFill>
                  <a:srgbClr val="FFFFFF"/>
                </a:solidFill>
                <a:latin typeface="Comic Sans MS" panose="030F0702030302020204" pitchFamily="66" charset="0"/>
              </a:rPr>
              <a:t>Carrett</a:t>
            </a:r>
            <a:endParaRPr lang="en-GB" sz="2400" b="1" dirty="0">
              <a:solidFill>
                <a:srgbClr val="FFFF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2" descr="IMG_4017.jpeg">
            <a:extLst>
              <a:ext uri="{FF2B5EF4-FFF2-40B4-BE49-F238E27FC236}">
                <a16:creationId xmlns:a16="http://schemas.microsoft.com/office/drawing/2014/main" id="{014C1C24-EF77-47FF-B0FB-055F94834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278" y="2730586"/>
            <a:ext cx="1747767" cy="30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IMG_2363.jpeg">
            <a:extLst>
              <a:ext uri="{FF2B5EF4-FFF2-40B4-BE49-F238E27FC236}">
                <a16:creationId xmlns:a16="http://schemas.microsoft.com/office/drawing/2014/main" id="{75CB77A4-0C03-456E-8A28-0002106A0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7253" y="2601792"/>
            <a:ext cx="1832168" cy="301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274C02D-3BDA-4277-A68D-8B0D1D0ABF28}"/>
              </a:ext>
            </a:extLst>
          </p:cNvPr>
          <p:cNvSpPr txBox="1"/>
          <p:nvPr/>
        </p:nvSpPr>
        <p:spPr>
          <a:xfrm>
            <a:off x="3463151" y="2053195"/>
            <a:ext cx="454373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PE Teaching with ACES Sports on a Thursday morning.</a:t>
            </a:r>
            <a:r>
              <a:rPr lang="en-GB" b="1" dirty="0">
                <a:solidFill>
                  <a:schemeClr val="bg1"/>
                </a:solidFill>
              </a:rPr>
              <a:t> 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Autumn-health and wellbeing orienteering, invasion games, tag rugby.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Spring- Gymnastics, health and wellbeing, dance, invasion games, netball and hockey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Summer- tennis, athletics, cricket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8206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2648" y="511941"/>
            <a:ext cx="8761413" cy="706964"/>
          </a:xfrm>
        </p:spPr>
        <p:txBody>
          <a:bodyPr/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Curriculum Overview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90A71BD2-DD04-46B5-B3DD-E80C0B4655B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3047662"/>
              </p:ext>
            </p:extLst>
          </p:nvPr>
        </p:nvGraphicFramePr>
        <p:xfrm>
          <a:off x="1673727" y="1218905"/>
          <a:ext cx="8574795" cy="58432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Document" r:id="rId5" imgW="9777754" imgH="6661984" progId="Word.Document.12">
                  <p:embed/>
                </p:oleObj>
              </mc:Choice>
              <mc:Fallback>
                <p:oleObj name="Document" r:id="rId5" imgW="9777754" imgH="666198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73727" y="1218905"/>
                        <a:ext cx="8574795" cy="58432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323788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latin typeface="Comic Sans MS" panose="030F0702030302020204" pitchFamily="66" charset="0"/>
              </a:rPr>
              <a:t>Proposed Trips and visits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67BFF1-FB67-463D-9E4B-ACF48D2B040D}"/>
              </a:ext>
            </a:extLst>
          </p:cNvPr>
          <p:cNvSpPr txBox="1"/>
          <p:nvPr/>
        </p:nvSpPr>
        <p:spPr>
          <a:xfrm>
            <a:off x="131003" y="2471596"/>
            <a:ext cx="5255810" cy="54476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Examples of possible trips in line with our curriculum: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457200" indent="-457200">
              <a:buFontTx/>
              <a:buChar char="-"/>
            </a:pPr>
            <a:r>
              <a:rPr lang="en-GB" sz="2400" i="1" dirty="0">
                <a:latin typeface="Comic Sans MS" panose="030F0702030302020204" pitchFamily="66" charset="0"/>
              </a:rPr>
              <a:t>Winchester Science Centre (Space)</a:t>
            </a:r>
          </a:p>
          <a:p>
            <a:endParaRPr lang="en-GB" sz="2400" i="1" dirty="0">
              <a:latin typeface="Comic Sans MS" panose="030F0702030302020204" pitchFamily="66" charset="0"/>
            </a:endParaRPr>
          </a:p>
          <a:p>
            <a:pPr marL="457200" indent="-457200">
              <a:buFontTx/>
              <a:buChar char="-"/>
            </a:pPr>
            <a:r>
              <a:rPr lang="en-GB" sz="2400" i="1" dirty="0">
                <a:latin typeface="Comic Sans MS" panose="030F0702030302020204" pitchFamily="66" charset="0"/>
              </a:rPr>
              <a:t>Southampton City Visit (Urban sketching)</a:t>
            </a:r>
          </a:p>
          <a:p>
            <a:endParaRPr lang="en-GB" sz="2400" i="1" dirty="0">
              <a:latin typeface="Comic Sans MS" panose="030F0702030302020204" pitchFamily="66" charset="0"/>
            </a:endParaRPr>
          </a:p>
          <a:p>
            <a:r>
              <a:rPr lang="en-GB" sz="2400" i="1" dirty="0">
                <a:latin typeface="Comic Sans MS" panose="030F0702030302020204" pitchFamily="66" charset="0"/>
              </a:rPr>
              <a:t>- The Living rainforest, Thatcham (South America)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Tx/>
              <a:buChar char="-"/>
            </a:pPr>
            <a:endParaRPr lang="en-GB" sz="2800" dirty="0">
              <a:latin typeface="Letter-join Plus 40" panose="02000505000000020003" pitchFamily="50" charset="0"/>
            </a:endParaRPr>
          </a:p>
          <a:p>
            <a:pPr marL="457200" indent="-457200">
              <a:buFontTx/>
              <a:buChar char="-"/>
            </a:pPr>
            <a:endParaRPr lang="en-GB" sz="2800" dirty="0">
              <a:latin typeface="Letter-join Plus 40" panose="02000505000000020003" pitchFamily="50" charset="0"/>
            </a:endParaRPr>
          </a:p>
        </p:txBody>
      </p:sp>
      <p:pic>
        <p:nvPicPr>
          <p:cNvPr id="4098" name="Picture 2" descr="Discover The Planetarium | Winchester Science Centre">
            <a:extLst>
              <a:ext uri="{FF2B5EF4-FFF2-40B4-BE49-F238E27FC236}">
                <a16:creationId xmlns:a16="http://schemas.microsoft.com/office/drawing/2014/main" id="{A6C6C7F9-0BA8-45F2-8B81-82E1F0DD9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586" y="2331739"/>
            <a:ext cx="2168502" cy="3049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uthampton City Scape | An opportunity arose last night to … | Flickr">
            <a:extLst>
              <a:ext uri="{FF2B5EF4-FFF2-40B4-BE49-F238E27FC236}">
                <a16:creationId xmlns:a16="http://schemas.microsoft.com/office/drawing/2014/main" id="{1E9B026E-3365-4A34-A2BE-9F8F1E4E2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015" y="2329955"/>
            <a:ext cx="3500533" cy="2198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About us - The Living Rainforest">
            <a:extLst>
              <a:ext uri="{FF2B5EF4-FFF2-40B4-BE49-F238E27FC236}">
                <a16:creationId xmlns:a16="http://schemas.microsoft.com/office/drawing/2014/main" id="{05350F64-8A09-411C-BC20-D980E485B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015" y="4528044"/>
            <a:ext cx="3412817" cy="203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6324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7646" y="836023"/>
            <a:ext cx="1019668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Our text drivers are: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Beowulf: The epic Anglo-Saxon legend brilliantly retold by Michael Morpurgo, author of the international phenomeon WAR HORSE, fully illustrated for ...">
            <a:extLst>
              <a:ext uri="{FF2B5EF4-FFF2-40B4-BE49-F238E27FC236}">
                <a16:creationId xmlns:a16="http://schemas.microsoft.com/office/drawing/2014/main" id="{F0DF404B-F0C3-43F9-B4CB-5F0ABB6B63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76" y="1689244"/>
            <a:ext cx="1382921" cy="212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e Hobbit">
            <a:extLst>
              <a:ext uri="{FF2B5EF4-FFF2-40B4-BE49-F238E27FC236}">
                <a16:creationId xmlns:a16="http://schemas.microsoft.com/office/drawing/2014/main" id="{1330AB7B-645C-44F6-822B-737EE0ABE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858" y="1682612"/>
            <a:ext cx="1420410" cy="218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he Iliad and the Odyssey: Amazon.co.uk: Williams, Marcia, Homer:  9780763606442: Books">
            <a:extLst>
              <a:ext uri="{FF2B5EF4-FFF2-40B4-BE49-F238E27FC236}">
                <a16:creationId xmlns:a16="http://schemas.microsoft.com/office/drawing/2014/main" id="{EE748EE1-7951-4305-ACE1-6AC63A1F90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854" y="1791406"/>
            <a:ext cx="1703071" cy="212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he First Men in the Moon eBook : H. G. Wells: Amazon.co.uk: Kindle Store">
            <a:extLst>
              <a:ext uri="{FF2B5EF4-FFF2-40B4-BE49-F238E27FC236}">
                <a16:creationId xmlns:a16="http://schemas.microsoft.com/office/drawing/2014/main" id="{888814D0-C981-4FB3-90A7-F1BFF390F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5986" y="1791406"/>
            <a:ext cx="1560754" cy="2081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on of the Circus: A Victorian Story (Voices #3) : Norry, E. L., Straathof, Alette: Amazon.co.uk: Books">
            <a:extLst>
              <a:ext uri="{FF2B5EF4-FFF2-40B4-BE49-F238E27FC236}">
                <a16:creationId xmlns:a16="http://schemas.microsoft.com/office/drawing/2014/main" id="{59A6C734-BF7C-42E9-A33B-7F57AFFB5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0823" y="1791406"/>
            <a:ext cx="1400061" cy="2150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Oxford School Shakespeare: Macbeth eBook : Shakespeare, William:  Amazon.co.uk: Kindle Store">
            <a:extLst>
              <a:ext uri="{FF2B5EF4-FFF2-40B4-BE49-F238E27FC236}">
                <a16:creationId xmlns:a16="http://schemas.microsoft.com/office/drawing/2014/main" id="{597C8891-7138-46FD-AA44-16057059D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773" y="1791406"/>
            <a:ext cx="1628644" cy="2081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The Eighteenth Emergency : Byars, Betsy: Amazon.co.uk: Books">
            <a:extLst>
              <a:ext uri="{FF2B5EF4-FFF2-40B4-BE49-F238E27FC236}">
                <a16:creationId xmlns:a16="http://schemas.microsoft.com/office/drawing/2014/main" id="{7D3C35F9-4651-45B3-9856-CB860DC53E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83" y="3832178"/>
            <a:ext cx="1515828" cy="233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7367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latin typeface="Comic Sans MS" panose="030F0702030302020204" pitchFamily="66" charset="0"/>
              </a:rPr>
              <a:t>Class Dojo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3B68F4-F96B-42B2-AED1-230D40ECE8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549" y="2371716"/>
            <a:ext cx="4400128" cy="34734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F4FDE9-A665-4842-8A01-07270B75A679}"/>
              </a:ext>
            </a:extLst>
          </p:cNvPr>
          <p:cNvSpPr txBox="1"/>
          <p:nvPr/>
        </p:nvSpPr>
        <p:spPr>
          <a:xfrm>
            <a:off x="5284961" y="2496121"/>
            <a:ext cx="609750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We will be continuing using Class Dojo this year to reward children for their efforts. Certificates will be given every 50 points and children can work together to earn class rewards.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19DA06-7500-4895-9518-07CFDA6CF86C}"/>
              </a:ext>
            </a:extLst>
          </p:cNvPr>
          <p:cNvSpPr txBox="1"/>
          <p:nvPr/>
        </p:nvSpPr>
        <p:spPr>
          <a:xfrm>
            <a:off x="5284961" y="4188773"/>
            <a:ext cx="60975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Information about learning will be posted on our class stories, so keep an eye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7882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891" y="738915"/>
            <a:ext cx="8761413" cy="728480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Letter-join Plus 40" panose="02000505000000020003" pitchFamily="50" charset="0"/>
              </a:rPr>
            </a:br>
            <a:r>
              <a:rPr lang="en-US" sz="5300" dirty="0">
                <a:latin typeface="Comic Sans MS" panose="030F0702030302020204" pitchFamily="66" charset="0"/>
              </a:rPr>
              <a:t>Home Learning</a:t>
            </a:r>
            <a:endParaRPr lang="en-GB" sz="53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259" y="2376118"/>
            <a:ext cx="11730860" cy="42728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Home Learning is sent out on Thursday and should be returned on or before the following Thursday. Children will be given a printed copy, a digital copy will available on Google Classroom as a backup.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Each week, homework will be a spelling sheet in addition to English, Maths or a foundation subject.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They have access to Times-Table Rockstars - online platform for children to complete their tables and compete against each other!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365193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>
                <a:latin typeface="XCCW Joined 1a" panose="03050602040000000000" pitchFamily="66" charset="0"/>
              </a:rPr>
            </a:br>
            <a:r>
              <a:rPr lang="en-US" sz="5400" dirty="0">
                <a:latin typeface="Comic Sans MS" panose="030F0702030302020204" pitchFamily="66" charset="0"/>
              </a:rPr>
              <a:t>Reading for pleasure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5442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encourage children to read everyday, developing a habit for reading for pleasure is proven to be extremely beneficial for success in school and life.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Children who read and record in their handbook will receive weekly dojo points.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Children may borrow books from the school library or class reading corner.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Year 5 will have a class visit to the library on a Thursday.</a:t>
            </a:r>
          </a:p>
          <a:p>
            <a:pPr marL="0" indent="0">
              <a:buNone/>
            </a:pPr>
            <a:endParaRPr lang="en-GB" sz="2000" dirty="0">
              <a:latin typeface="Comic Sans MS" panose="030F0702030302020204" pitchFamily="66" charset="0"/>
            </a:endParaRPr>
          </a:p>
          <a:p>
            <a:endParaRPr lang="en-US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6388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828" y="712788"/>
            <a:ext cx="8761413" cy="728480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XCCW Joined 1a" panose="03050602040000000000" pitchFamily="66" charset="0"/>
              </a:rPr>
            </a:br>
            <a:r>
              <a:rPr lang="en-GB" sz="4900" dirty="0">
                <a:latin typeface="Comic Sans MS" panose="030F0702030302020204" pitchFamily="66" charset="0"/>
              </a:rPr>
              <a:t>Handbooks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832" y="2614172"/>
            <a:ext cx="10554574" cy="363651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Your child has been issued with a Handbook.</a:t>
            </a:r>
          </a:p>
          <a:p>
            <a:pPr lvl="0"/>
            <a:r>
              <a:rPr lang="en-GB" sz="3200" dirty="0">
                <a:latin typeface="Comic Sans MS" panose="030F0702030302020204" pitchFamily="66" charset="0"/>
              </a:rPr>
              <a:t>Please ensure your child brings this into school every day.</a:t>
            </a:r>
            <a:endParaRPr lang="en-US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Handbook is also a reading log for you and your child to record their reading. 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Messages for your child’s teacher can also be recorded in this book. </a:t>
            </a:r>
            <a:endParaRPr lang="en-US" sz="3200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430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C33D4-25E6-4073-8148-EDC002C60C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3" y="973668"/>
            <a:ext cx="9428548" cy="706964"/>
          </a:xfrm>
        </p:spPr>
        <p:txBody>
          <a:bodyPr/>
          <a:lstStyle/>
          <a:p>
            <a:r>
              <a:rPr lang="en-GB" sz="4400" dirty="0"/>
              <a:t>Leaving school without an adult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81A77-9D28-44EB-BC6A-25D847AC1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992" y="2416594"/>
            <a:ext cx="10989903" cy="341630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If you would like your child to leave school without an adult, please inform the office who will update their permission record.</a:t>
            </a:r>
          </a:p>
        </p:txBody>
      </p:sp>
    </p:spTree>
    <p:extLst>
      <p:ext uri="{BB962C8B-B14F-4D97-AF65-F5344CB8AC3E}">
        <p14:creationId xmlns:p14="http://schemas.microsoft.com/office/powerpoint/2010/main" val="21554885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6131" y="738914"/>
            <a:ext cx="10971213" cy="728480"/>
          </a:xfrm>
        </p:spPr>
        <p:txBody>
          <a:bodyPr/>
          <a:lstStyle/>
          <a:p>
            <a:r>
              <a:rPr lang="en-GB" sz="4800" dirty="0">
                <a:latin typeface="Comic Sans MS" panose="030F0702030302020204" pitchFamily="66" charset="0"/>
              </a:rPr>
              <a:t>Foxhills Website</a:t>
            </a:r>
          </a:p>
        </p:txBody>
      </p:sp>
      <p:sp>
        <p:nvSpPr>
          <p:cNvPr id="3" name="Rectangle 2"/>
          <p:cNvSpPr/>
          <p:nvPr/>
        </p:nvSpPr>
        <p:spPr>
          <a:xfrm>
            <a:off x="776131" y="3135606"/>
            <a:ext cx="10097588" cy="76944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hlinkClick r:id="rId3"/>
              </a:rPr>
              <a:t>https://www.foxhills-jun.hants.sch.uk/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000" dirty="0">
              <a:latin typeface="Letter-join Plus 4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9692B7-1CAB-FC9F-96B8-1028CC4979F9}"/>
              </a:ext>
            </a:extLst>
          </p:cNvPr>
          <p:cNvSpPr txBox="1"/>
          <p:nvPr/>
        </p:nvSpPr>
        <p:spPr>
          <a:xfrm>
            <a:off x="411192" y="2467155"/>
            <a:ext cx="10564483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Our School Website is a good place to access relevant information. </a:t>
            </a:r>
          </a:p>
        </p:txBody>
      </p:sp>
    </p:spTree>
    <p:extLst>
      <p:ext uri="{BB962C8B-B14F-4D97-AF65-F5344CB8AC3E}">
        <p14:creationId xmlns:p14="http://schemas.microsoft.com/office/powerpoint/2010/main" val="18285210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latin typeface="Comic Sans MS" panose="030F0702030302020204" pitchFamily="66" charset="0"/>
              </a:rPr>
              <a:t>Who to ask…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4949" y="2440000"/>
            <a:ext cx="10842171" cy="454862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We hope you won’t have any problems throughout the year. If you do, here are some tips to help you sort it out quickly and effectively. </a:t>
            </a:r>
            <a:endParaRPr lang="en-US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Class teacher is the first port of call for any and all issues.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Mrs Howe ( Head teacher) 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Mrs James (Deputy Head and SENCO)</a:t>
            </a:r>
          </a:p>
          <a:p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Mrs Foster (Assistant Head)</a:t>
            </a:r>
          </a:p>
          <a:p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Mrs Ferris (Assistant Head)</a:t>
            </a:r>
          </a:p>
          <a:p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Mrs Kealey (SENDCO)</a:t>
            </a:r>
          </a:p>
          <a:p>
            <a:endParaRPr lang="en-GB" sz="2800" b="1" dirty="0">
              <a:solidFill>
                <a:srgbClr val="002060"/>
              </a:solidFill>
              <a:latin typeface="Letter-join Plus 40" panose="02000505000000020003" pitchFamily="50" charset="0"/>
            </a:endParaRPr>
          </a:p>
          <a:p>
            <a:endParaRPr lang="en-GB" sz="2400" b="1" dirty="0">
              <a:latin typeface="XCCW Joined 1a" panose="03050602040000000000" pitchFamily="66" charset="0"/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J"/>
            </a:pPr>
            <a:endParaRPr lang="en-GB" b="1" dirty="0">
              <a:latin typeface="XCCW Joined 1a" panose="03050602040000000000" pitchFamily="66" charset="0"/>
              <a:sym typeface="Wingdings" panose="05000000000000000000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05190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90F0B706221048B65E626495C6EB89" ma:contentTypeVersion="17" ma:contentTypeDescription="Create a new document." ma:contentTypeScope="" ma:versionID="944ac1e5bf460d70becf538fd5419866">
  <xsd:schema xmlns:xsd="http://www.w3.org/2001/XMLSchema" xmlns:xs="http://www.w3.org/2001/XMLSchema" xmlns:p="http://schemas.microsoft.com/office/2006/metadata/properties" xmlns:ns2="dbdbefab-7327-43a2-bb3d-f3995abc2d66" xmlns:ns3="ff63d1da-774d-41d1-b173-d43f4e8e3d93" targetNamespace="http://schemas.microsoft.com/office/2006/metadata/properties" ma:root="true" ma:fieldsID="7af01f3efc6506a60089001659a9c962" ns2:_="" ns3:_="">
    <xsd:import namespace="dbdbefab-7327-43a2-bb3d-f3995abc2d66"/>
    <xsd:import namespace="ff63d1da-774d-41d1-b173-d43f4e8e3d9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Thumbnail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dbefab-7327-43a2-bb3d-f3995abc2d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3d1c440c-8343-43bc-9706-6e342590063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63d1da-774d-41d1-b173-d43f4e8e3d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971d586-1b21-4732-b9ca-46a7c9eab326}" ma:internalName="TaxCatchAll" ma:showField="CatchAllData" ma:web="ff63d1da-774d-41d1-b173-d43f4e8e3d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f63d1da-774d-41d1-b173-d43f4e8e3d93" xsi:nil="true"/>
    <lcf76f155ced4ddcb4097134ff3c332f xmlns="dbdbefab-7327-43a2-bb3d-f3995abc2d66">
      <Terms xmlns="http://schemas.microsoft.com/office/infopath/2007/PartnerControls"/>
    </lcf76f155ced4ddcb4097134ff3c332f>
    <Thumbnail xmlns="dbdbefab-7327-43a2-bb3d-f3995abc2d66" xsi:nil="true"/>
    <SharedWithUsers xmlns="ff63d1da-774d-41d1-b173-d43f4e8e3d93">
      <UserInfo>
        <DisplayName>Helen Fielder</DisplayName>
        <AccountId>794</AccountId>
        <AccountType/>
      </UserInfo>
      <UserInfo>
        <DisplayName>Fiona Long</DisplayName>
        <AccountId>47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3F2840D3-8AEA-4020-9E78-9C34D70FEA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bdbefab-7327-43a2-bb3d-f3995abc2d66"/>
    <ds:schemaRef ds:uri="ff63d1da-774d-41d1-b173-d43f4e8e3d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2DC2807-67E4-4FA1-BDC5-A529DB2B03A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A6D300-4428-40E6-BBD2-72A557FF3F10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dbdbefab-7327-43a2-bb3d-f3995abc2d66"/>
    <ds:schemaRef ds:uri="ff63d1da-774d-41d1-b173-d43f4e8e3d93"/>
    <ds:schemaRef ds:uri="http://www.w3.org/XML/1998/namespace"/>
    <ds:schemaRef ds:uri="http://purl.org/dc/dcmitype/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1392</TotalTime>
  <Words>544</Words>
  <Application>Microsoft Office PowerPoint</Application>
  <PresentationFormat>Widescreen</PresentationFormat>
  <Paragraphs>80</Paragraphs>
  <Slides>13</Slides>
  <Notes>13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Calibri</vt:lpstr>
      <vt:lpstr>Century Gothic</vt:lpstr>
      <vt:lpstr>Comic Sans MS</vt:lpstr>
      <vt:lpstr>Letter-join Plus 40</vt:lpstr>
      <vt:lpstr>Wingdings</vt:lpstr>
      <vt:lpstr>Wingdings 3</vt:lpstr>
      <vt:lpstr>XCCW Joined 1a</vt:lpstr>
      <vt:lpstr>Ion Boardroom</vt:lpstr>
      <vt:lpstr>Microsoft Word Document</vt:lpstr>
      <vt:lpstr>Welcome to Year 5 </vt:lpstr>
      <vt:lpstr>Meet the Teachers </vt:lpstr>
      <vt:lpstr>PPA Cover (Thursdays) </vt:lpstr>
      <vt:lpstr>Curriculum Overview</vt:lpstr>
      <vt:lpstr>Proposed Trips and visits</vt:lpstr>
      <vt:lpstr>PowerPoint Presentation</vt:lpstr>
      <vt:lpstr>Class Dojo</vt:lpstr>
      <vt:lpstr> Home Learning</vt:lpstr>
      <vt:lpstr> Reading for pleasure</vt:lpstr>
      <vt:lpstr> Handbooks</vt:lpstr>
      <vt:lpstr>Leaving school without an adult</vt:lpstr>
      <vt:lpstr>Foxhills Website</vt:lpstr>
      <vt:lpstr>Who to ask…</vt:lpstr>
    </vt:vector>
  </TitlesOfParts>
  <Company>St Marks C.E.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St Mark’s  Ash class (currently Woodpeckers) Year leader Beech class (currently Cuckoos) Chestnut class (currently Swallows)</dc:title>
  <dc:creator>Lucy Adkins</dc:creator>
  <cp:lastModifiedBy>Daniel Tustin</cp:lastModifiedBy>
  <cp:revision>326</cp:revision>
  <cp:lastPrinted>2024-09-16T07:10:15Z</cp:lastPrinted>
  <dcterms:created xsi:type="dcterms:W3CDTF">2019-06-12T13:06:18Z</dcterms:created>
  <dcterms:modified xsi:type="dcterms:W3CDTF">2026-09-10T09:51:01Z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0x010100BD90F0B706221048B65E626495C6EB89</vt:lpwstr>
  </property>
  <property fmtid="{D5CDD505-2E9C-101B-9397-08002B2CF9AE}" pid="3" name="Order">
    <vt:r8>3200</vt:r8>
  </property>
  <property fmtid="{D5CDD505-2E9C-101B-9397-08002B2CF9AE}" pid="4" name="MediaServiceImageTags">
    <vt:lpwstr/>
  </property>
</Properties>
</file>