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84" r:id="rId2"/>
    <p:sldId id="283" r:id="rId3"/>
    <p:sldId id="256" r:id="rId4"/>
    <p:sldId id="268" r:id="rId5"/>
    <p:sldId id="278" r:id="rId6"/>
    <p:sldId id="279" r:id="rId7"/>
    <p:sldId id="271" r:id="rId8"/>
    <p:sldId id="270" r:id="rId9"/>
    <p:sldId id="277" r:id="rId10"/>
    <p:sldId id="272" r:id="rId11"/>
    <p:sldId id="280" r:id="rId12"/>
    <p:sldId id="281" r:id="rId13"/>
    <p:sldId id="257" r:id="rId14"/>
    <p:sldId id="260" r:id="rId15"/>
    <p:sldId id="261" r:id="rId16"/>
    <p:sldId id="266" r:id="rId17"/>
    <p:sldId id="262" r:id="rId18"/>
    <p:sldId id="263" r:id="rId19"/>
    <p:sldId id="265" r:id="rId20"/>
    <p:sldId id="264" r:id="rId21"/>
    <p:sldId id="282"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40" autoAdjust="0"/>
    <p:restoredTop sz="68881" autoAdjust="0"/>
  </p:normalViewPr>
  <p:slideViewPr>
    <p:cSldViewPr snapToGrid="0">
      <p:cViewPr varScale="1">
        <p:scale>
          <a:sx n="49" d="100"/>
          <a:sy n="49" d="100"/>
        </p:scale>
        <p:origin x="1452"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0E83535-F5F9-4946-B582-2D57A3010FC8}" type="datetimeFigureOut">
              <a:rPr lang="en-US" smtClean="0"/>
              <a:t>9/19/2023</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54D997A2-9EA4-4552-BD81-925BA175E9FD}"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help-for-early-years-providers.education.gov.uk/mathematics/number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help-for-early-years-providers.education.gov.uk/mathematics/number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help-for-early-years-providers.education.gov.uk/mathematics/numbers"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help-for-early-years-providers.education.gov.uk/mathematics/numbers"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4D997A2-9EA4-4552-BD81-925BA175E9FD}" type="slidenum">
              <a:rPr lang="en-GB" smtClean="0"/>
              <a:t>3</a:t>
            </a:fld>
            <a:endParaRPr lang="en-GB"/>
          </a:p>
        </p:txBody>
      </p:sp>
    </p:spTree>
    <p:extLst>
      <p:ext uri="{BB962C8B-B14F-4D97-AF65-F5344CB8AC3E}">
        <p14:creationId xmlns:p14="http://schemas.microsoft.com/office/powerpoint/2010/main" val="3379119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4D997A2-9EA4-4552-BD81-925BA175E9FD}" type="slidenum">
              <a:rPr lang="en-GB" smtClean="0"/>
              <a:t>4</a:t>
            </a:fld>
            <a:endParaRPr lang="en-GB"/>
          </a:p>
        </p:txBody>
      </p:sp>
    </p:spTree>
    <p:extLst>
      <p:ext uri="{BB962C8B-B14F-4D97-AF65-F5344CB8AC3E}">
        <p14:creationId xmlns:p14="http://schemas.microsoft.com/office/powerpoint/2010/main" val="3667135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4D997A2-9EA4-4552-BD81-925BA175E9FD}" type="slidenum">
              <a:rPr lang="en-GB" smtClean="0"/>
              <a:t>5</a:t>
            </a:fld>
            <a:endParaRPr lang="en-GB"/>
          </a:p>
        </p:txBody>
      </p:sp>
    </p:spTree>
    <p:extLst>
      <p:ext uri="{BB962C8B-B14F-4D97-AF65-F5344CB8AC3E}">
        <p14:creationId xmlns:p14="http://schemas.microsoft.com/office/powerpoint/2010/main" val="767023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4D997A2-9EA4-4552-BD81-925BA175E9FD}" type="slidenum">
              <a:rPr lang="en-GB" smtClean="0"/>
              <a:t>6</a:t>
            </a:fld>
            <a:endParaRPr lang="en-GB"/>
          </a:p>
        </p:txBody>
      </p:sp>
    </p:spTree>
    <p:extLst>
      <p:ext uri="{BB962C8B-B14F-4D97-AF65-F5344CB8AC3E}">
        <p14:creationId xmlns:p14="http://schemas.microsoft.com/office/powerpoint/2010/main" val="657432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dirty="0">
              <a:latin typeface="Twinkl Cursive Looped" pitchFamily="2" charset="0"/>
              <a:hlinkClick r:id="rId3"/>
            </a:endParaRPr>
          </a:p>
        </p:txBody>
      </p:sp>
      <p:sp>
        <p:nvSpPr>
          <p:cNvPr id="4" name="Slide Number Placeholder 3"/>
          <p:cNvSpPr>
            <a:spLocks noGrp="1"/>
          </p:cNvSpPr>
          <p:nvPr>
            <p:ph type="sldNum" sz="quarter" idx="10"/>
          </p:nvPr>
        </p:nvSpPr>
        <p:spPr/>
        <p:txBody>
          <a:bodyPr/>
          <a:lstStyle/>
          <a:p>
            <a:fld id="{54D997A2-9EA4-4552-BD81-925BA175E9FD}" type="slidenum">
              <a:rPr lang="en-GB" smtClean="0"/>
              <a:t>7</a:t>
            </a:fld>
            <a:endParaRPr lang="en-GB"/>
          </a:p>
        </p:txBody>
      </p:sp>
    </p:spTree>
    <p:extLst>
      <p:ext uri="{BB962C8B-B14F-4D97-AF65-F5344CB8AC3E}">
        <p14:creationId xmlns:p14="http://schemas.microsoft.com/office/powerpoint/2010/main" val="1678248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dirty="0">
              <a:latin typeface="Twinkl Cursive Looped" pitchFamily="2" charset="0"/>
              <a:hlinkClick r:id="rId3"/>
            </a:endParaRPr>
          </a:p>
        </p:txBody>
      </p:sp>
      <p:sp>
        <p:nvSpPr>
          <p:cNvPr id="4" name="Slide Number Placeholder 3"/>
          <p:cNvSpPr>
            <a:spLocks noGrp="1"/>
          </p:cNvSpPr>
          <p:nvPr>
            <p:ph type="sldNum" sz="quarter" idx="10"/>
          </p:nvPr>
        </p:nvSpPr>
        <p:spPr/>
        <p:txBody>
          <a:bodyPr/>
          <a:lstStyle/>
          <a:p>
            <a:fld id="{54D997A2-9EA4-4552-BD81-925BA175E9FD}" type="slidenum">
              <a:rPr lang="en-GB" smtClean="0"/>
              <a:t>8</a:t>
            </a:fld>
            <a:endParaRPr lang="en-GB"/>
          </a:p>
        </p:txBody>
      </p:sp>
    </p:spTree>
    <p:extLst>
      <p:ext uri="{BB962C8B-B14F-4D97-AF65-F5344CB8AC3E}">
        <p14:creationId xmlns:p14="http://schemas.microsoft.com/office/powerpoint/2010/main" val="9082021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dirty="0">
              <a:latin typeface="Twinkl Cursive Looped" pitchFamily="2" charset="0"/>
              <a:hlinkClick r:id="rId3"/>
            </a:endParaRPr>
          </a:p>
        </p:txBody>
      </p:sp>
      <p:sp>
        <p:nvSpPr>
          <p:cNvPr id="4" name="Slide Number Placeholder 3"/>
          <p:cNvSpPr>
            <a:spLocks noGrp="1"/>
          </p:cNvSpPr>
          <p:nvPr>
            <p:ph type="sldNum" sz="quarter" idx="10"/>
          </p:nvPr>
        </p:nvSpPr>
        <p:spPr/>
        <p:txBody>
          <a:bodyPr/>
          <a:lstStyle/>
          <a:p>
            <a:fld id="{54D997A2-9EA4-4552-BD81-925BA175E9FD}" type="slidenum">
              <a:rPr lang="en-GB" smtClean="0"/>
              <a:t>9</a:t>
            </a:fld>
            <a:endParaRPr lang="en-GB"/>
          </a:p>
        </p:txBody>
      </p:sp>
    </p:spTree>
    <p:extLst>
      <p:ext uri="{BB962C8B-B14F-4D97-AF65-F5344CB8AC3E}">
        <p14:creationId xmlns:p14="http://schemas.microsoft.com/office/powerpoint/2010/main" val="3738093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sz="1200" dirty="0">
              <a:latin typeface="Twinkl Cursive Looped" pitchFamily="2" charset="0"/>
              <a:hlinkClick r:id="rId3"/>
            </a:endParaRPr>
          </a:p>
        </p:txBody>
      </p:sp>
      <p:sp>
        <p:nvSpPr>
          <p:cNvPr id="4" name="Slide Number Placeholder 3"/>
          <p:cNvSpPr>
            <a:spLocks noGrp="1"/>
          </p:cNvSpPr>
          <p:nvPr>
            <p:ph type="sldNum" sz="quarter" idx="10"/>
          </p:nvPr>
        </p:nvSpPr>
        <p:spPr/>
        <p:txBody>
          <a:bodyPr/>
          <a:lstStyle/>
          <a:p>
            <a:fld id="{54D997A2-9EA4-4552-BD81-925BA175E9FD}" type="slidenum">
              <a:rPr lang="en-GB" smtClean="0"/>
              <a:t>10</a:t>
            </a:fld>
            <a:endParaRPr lang="en-GB"/>
          </a:p>
        </p:txBody>
      </p:sp>
    </p:spTree>
    <p:extLst>
      <p:ext uri="{BB962C8B-B14F-4D97-AF65-F5344CB8AC3E}">
        <p14:creationId xmlns:p14="http://schemas.microsoft.com/office/powerpoint/2010/main" val="33965910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4D997A2-9EA4-4552-BD81-925BA175E9FD}" type="slidenum">
              <a:rPr lang="en-GB" smtClean="0"/>
              <a:t>13</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4D997A2-9EA4-4552-BD81-925BA175E9FD}" type="slidenum">
              <a:rPr lang="en-GB" smtClean="0"/>
              <a:t>14</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4D997A2-9EA4-4552-BD81-925BA175E9FD}" type="slidenum">
              <a:rPr lang="en-GB" smtClean="0"/>
              <a:t>15</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4D997A2-9EA4-4552-BD81-925BA175E9FD}" type="slidenum">
              <a:rPr lang="en-GB" smtClean="0"/>
              <a:t>16</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4D997A2-9EA4-4552-BD81-925BA175E9FD}" type="slidenum">
              <a:rPr lang="en-GB" smtClean="0"/>
              <a:t>17</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4D997A2-9EA4-4552-BD81-925BA175E9FD}" type="slidenum">
              <a:rPr lang="en-GB" smtClean="0"/>
              <a:t>18</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4D997A2-9EA4-4552-BD81-925BA175E9FD}" type="slidenum">
              <a:rPr lang="en-GB" smtClean="0"/>
              <a:t>19</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4D997A2-9EA4-4552-BD81-925BA175E9FD}" type="slidenum">
              <a:rPr lang="en-GB" smtClean="0"/>
              <a:t>20</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267657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2685973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3118792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9324622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3576874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1988945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3074339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217054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999345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483419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54B47F2-E8E4-40AD-8F2C-30D28B7814F4}" type="datetimeFigureOut">
              <a:rPr lang="en-GB" smtClean="0"/>
              <a:pPr/>
              <a:t>19/09/2023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EFA93-87BB-48E3-B33B-35C75A0CFFE3}" type="slidenum">
              <a:rPr lang="en-GB" smtClean="0"/>
              <a:pPr/>
              <a:t>‹#›</a:t>
            </a:fld>
            <a:endParaRPr lang="en-GB"/>
          </a:p>
        </p:txBody>
      </p:sp>
    </p:spTree>
    <p:extLst>
      <p:ext uri="{BB962C8B-B14F-4D97-AF65-F5344CB8AC3E}">
        <p14:creationId xmlns:p14="http://schemas.microsoft.com/office/powerpoint/2010/main" val="4111592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B47F2-E8E4-40AD-8F2C-30D28B7814F4}" type="datetimeFigureOut">
              <a:rPr lang="en-GB" smtClean="0"/>
              <a:pPr/>
              <a:t>19/09/2023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6EFA93-87BB-48E3-B33B-35C75A0CFFE3}" type="slidenum">
              <a:rPr lang="en-GB" smtClean="0"/>
              <a:pPr/>
              <a:t>‹#›</a:t>
            </a:fld>
            <a:endParaRPr lang="en-GB"/>
          </a:p>
        </p:txBody>
      </p:sp>
    </p:spTree>
    <p:extLst>
      <p:ext uri="{BB962C8B-B14F-4D97-AF65-F5344CB8AC3E}">
        <p14:creationId xmlns:p14="http://schemas.microsoft.com/office/powerpoint/2010/main" val="13495095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a:extLst>
              <a:ext uri="{FF2B5EF4-FFF2-40B4-BE49-F238E27FC236}">
                <a16:creationId xmlns:a16="http://schemas.microsoft.com/office/drawing/2014/main" id="{3B876405-4568-477F-8B79-C3C6A77F341C}"/>
              </a:ext>
            </a:extLst>
          </p:cNvPr>
          <p:cNvSpPr txBox="1">
            <a:spLocks/>
          </p:cNvSpPr>
          <p:nvPr/>
        </p:nvSpPr>
        <p:spPr>
          <a:xfrm>
            <a:off x="1524000" y="372456"/>
            <a:ext cx="9144000" cy="165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6600" dirty="0"/>
              <a:t>Welcome Year R</a:t>
            </a:r>
          </a:p>
        </p:txBody>
      </p:sp>
      <p:pic>
        <p:nvPicPr>
          <p:cNvPr id="7172" name="Picture 4" descr="https://tapestryjournal.com/j3/pages/s_2185/p_09-2023/m_o_101584_n4nxmbby3h7d101eyyjc9pw2hr0r51j3.jpg?s=2185&amp;u=1273&amp;Expires=1695148135&amp;Signature=Pz3z5lOq~eC5NcIeHCKGTptYn2w8gVk8tyIWOT9coQoK77C793g8OVoZ4uOYMpyZ-QjYlZJN-WBJT9vR2vTUv5YU4DmtV59sMoxb~WbRNWOqhKGff2ZmSiZD7fzwnZVECnJ6QVuyGQbQLrNPyKWvNnXlt015svZHDgJPxqfcQIelWbqw8-9TTuzSjlIx5sKi~b78eyVPGzi-agnP2OEzctZPG2xH5-2bva384qglnh1huXameooTn~kGCZ9knu5f57GYbzanOhIWY5ekFONVSTB9nm-2aOxwHrVfJVxQUxUcvc76co4ABeC1LeSp1ric~h3s~7gQC5Hn4ey9k1ce6g__&amp;Key-Pair-Id=APKAJUSDRV55TOQKSATA">
            <a:extLst>
              <a:ext uri="{FF2B5EF4-FFF2-40B4-BE49-F238E27FC236}">
                <a16:creationId xmlns:a16="http://schemas.microsoft.com/office/drawing/2014/main" id="{38ACF7A8-8C83-49EF-9CD6-52F28596D69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20567"/>
          <a:stretch/>
        </p:blipFill>
        <p:spPr bwMode="auto">
          <a:xfrm>
            <a:off x="2315183" y="1650001"/>
            <a:ext cx="7561634" cy="4504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63385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Windhill21 - EYFS Curriculum Overview">
            <a:extLst>
              <a:ext uri="{FF2B5EF4-FFF2-40B4-BE49-F238E27FC236}">
                <a16:creationId xmlns:a16="http://schemas.microsoft.com/office/drawing/2014/main" id="{C1F60B33-EBBF-40FC-98BA-DD0F86B8C2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9299" y="398985"/>
            <a:ext cx="7033402" cy="6060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7926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a:t>Year R </a:t>
            </a:r>
          </a:p>
          <a:p>
            <a:r>
              <a:rPr lang="en-GB" dirty="0"/>
              <a:t>September 2023 </a:t>
            </a:r>
          </a:p>
        </p:txBody>
      </p:sp>
      <p:pic>
        <p:nvPicPr>
          <p:cNvPr id="1026" name="Picture 2" descr="RWI - Read Write Inc. | - William Reynold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99648" l="0" r="100000">
                        <a14:foregroundMark x1="57330" y1="76761" x2="57330" y2="76761"/>
                        <a14:foregroundMark x1="63567" y1="83803" x2="63567" y2="83803"/>
                        <a14:foregroundMark x1="69803" y1="83803" x2="69803" y2="83803"/>
                        <a14:foregroundMark x1="75821" y1="83099" x2="75821" y2="83099"/>
                        <a14:foregroundMark x1="82495" y1="83099" x2="82495" y2="83099"/>
                        <a14:foregroundMark x1="82276" y1="75000" x2="82276" y2="75000"/>
                        <a14:foregroundMark x1="85339" y1="86972" x2="85339" y2="86972"/>
                        <a14:foregroundMark x1="91028" y1="85211" x2="91028" y2="85211"/>
                      </a14:backgroundRemoval>
                    </a14:imgEffect>
                  </a14:imgLayer>
                </a14:imgProps>
              </a:ext>
              <a:ext uri="{28A0092B-C50C-407E-A947-70E740481C1C}">
                <a14:useLocalDpi xmlns:a14="http://schemas.microsoft.com/office/drawing/2010/main" val="0"/>
              </a:ext>
            </a:extLst>
          </a:blip>
          <a:srcRect/>
          <a:stretch>
            <a:fillRect/>
          </a:stretch>
        </p:blipFill>
        <p:spPr bwMode="auto">
          <a:xfrm>
            <a:off x="571090" y="168616"/>
            <a:ext cx="11049819" cy="3433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961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45029"/>
            <a:ext cx="10515600" cy="5131934"/>
          </a:xfrm>
        </p:spPr>
        <p:txBody>
          <a:bodyPr>
            <a:normAutofit/>
          </a:bodyPr>
          <a:lstStyle/>
          <a:p>
            <a:pPr marL="0" indent="0" algn="ctr" fontAlgn="t">
              <a:buNone/>
            </a:pPr>
            <a:r>
              <a:rPr lang="en-GB" dirty="0"/>
              <a:t>At </a:t>
            </a:r>
            <a:r>
              <a:rPr lang="en-GB" dirty="0" err="1"/>
              <a:t>Foxhills</a:t>
            </a:r>
            <a:r>
              <a:rPr lang="en-GB" dirty="0"/>
              <a:t> Infant School we use Read, Write, Inc. to support our phonics and early reading this is a nationally recognise scheme. </a:t>
            </a:r>
          </a:p>
          <a:p>
            <a:pPr marL="0" indent="0" algn="ctr" fontAlgn="t">
              <a:buNone/>
            </a:pPr>
            <a:endParaRPr lang="en-GB" dirty="0"/>
          </a:p>
          <a:p>
            <a:pPr marL="0" indent="0" algn="ctr" fontAlgn="t">
              <a:buNone/>
            </a:pPr>
            <a:r>
              <a:rPr lang="en-GB" dirty="0"/>
              <a:t>Children who read, or are read to regularly have the opportunity to open the doors to so many different worlds! More importantly, reading will give your child the tools to become independent, life-long learners. Early reading starts with phonics.</a:t>
            </a:r>
          </a:p>
          <a:p>
            <a:pPr marL="0" indent="0" algn="ctr" fontAlgn="t">
              <a:buNone/>
            </a:pPr>
            <a:endParaRPr lang="en-GB" dirty="0"/>
          </a:p>
          <a:p>
            <a:pPr marL="0" indent="0" algn="ctr" fontAlgn="t">
              <a:buNone/>
            </a:pPr>
            <a:r>
              <a:rPr lang="en-GB" dirty="0"/>
              <a:t>Children in EYFS and KS1, as well as those children who have not passed the phonics screening check or require additional support, are taught through the structured Read, Write, Inc. programme. </a:t>
            </a:r>
          </a:p>
          <a:p>
            <a:pPr marL="0" indent="0">
              <a:buNone/>
            </a:pPr>
            <a:endParaRPr lang="en-GB" dirty="0"/>
          </a:p>
        </p:txBody>
      </p:sp>
    </p:spTree>
    <p:extLst>
      <p:ext uri="{BB962C8B-B14F-4D97-AF65-F5344CB8AC3E}">
        <p14:creationId xmlns:p14="http://schemas.microsoft.com/office/powerpoint/2010/main" val="2529479032"/>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honics - Swanmore CE Primary School">
            <a:extLst>
              <a:ext uri="{FF2B5EF4-FFF2-40B4-BE49-F238E27FC236}">
                <a16:creationId xmlns:a16="http://schemas.microsoft.com/office/drawing/2014/main" id="{098187D1-B3C6-4BFE-8F4D-B29815D83F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757" y="125491"/>
            <a:ext cx="4717357" cy="6607018"/>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2">
            <a:extLst>
              <a:ext uri="{FF2B5EF4-FFF2-40B4-BE49-F238E27FC236}">
                <a16:creationId xmlns:a16="http://schemas.microsoft.com/office/drawing/2014/main" id="{C93FE2CB-9373-4803-9307-CB1FCAF3FEA9}"/>
              </a:ext>
            </a:extLst>
          </p:cNvPr>
          <p:cNvSpPr>
            <a:spLocks noGrp="1"/>
          </p:cNvSpPr>
          <p:nvPr>
            <p:ph idx="1"/>
          </p:nvPr>
        </p:nvSpPr>
        <p:spPr>
          <a:xfrm>
            <a:off x="5565843" y="561029"/>
            <a:ext cx="5990617" cy="5411754"/>
          </a:xfrm>
        </p:spPr>
        <p:txBody>
          <a:bodyPr>
            <a:normAutofit/>
          </a:bodyPr>
          <a:lstStyle/>
          <a:p>
            <a:pPr marL="0" indent="0" fontAlgn="t">
              <a:buNone/>
            </a:pPr>
            <a:r>
              <a:rPr lang="en-GB" sz="2400" i="1" dirty="0"/>
              <a:t>The children:</a:t>
            </a:r>
          </a:p>
          <a:p>
            <a:pPr fontAlgn="t"/>
            <a:r>
              <a:rPr lang="en-GB" sz="2400" dirty="0"/>
              <a:t>Learn 44 sounds and the corresponding letters using simple picture prompts, these are called grapheme to phoneme correspondence GPC.</a:t>
            </a:r>
          </a:p>
          <a:p>
            <a:pPr fontAlgn="t"/>
            <a:r>
              <a:rPr lang="en-GB" sz="2400" dirty="0"/>
              <a:t>Learn to read words using Fred talk and sound blending.</a:t>
            </a:r>
          </a:p>
          <a:p>
            <a:pPr fontAlgn="t"/>
            <a:r>
              <a:rPr lang="en-GB" sz="2400" dirty="0"/>
              <a:t>Read from a range of storybooks and non-fictions books matched to their phonic knowledge.</a:t>
            </a:r>
          </a:p>
          <a:p>
            <a:pPr fontAlgn="t"/>
            <a:r>
              <a:rPr lang="en-GB" sz="2400" dirty="0"/>
              <a:t>Develop comprehension skills in stories by answering 'Find It' and 'Prove It' discussion questions.</a:t>
            </a:r>
          </a:p>
        </p:txBody>
      </p:sp>
    </p:spTree>
    <p:extLst>
      <p:ext uri="{BB962C8B-B14F-4D97-AF65-F5344CB8AC3E}">
        <p14:creationId xmlns:p14="http://schemas.microsoft.com/office/powerpoint/2010/main" val="58634962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uy Oxford Reading Tree Story Sparks: Lilac (Wordless) | Pandora Books">
            <a:extLst>
              <a:ext uri="{FF2B5EF4-FFF2-40B4-BE49-F238E27FC236}">
                <a16:creationId xmlns:a16="http://schemas.microsoft.com/office/drawing/2014/main" id="{3EE2CEF4-6B90-45FC-A74A-290D4C001B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561" y="441190"/>
            <a:ext cx="5497570" cy="5975620"/>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0A0DECE9-0438-4911-88B6-08B54C2071A1}"/>
              </a:ext>
            </a:extLst>
          </p:cNvPr>
          <p:cNvSpPr txBox="1">
            <a:spLocks/>
          </p:cNvSpPr>
          <p:nvPr/>
        </p:nvSpPr>
        <p:spPr>
          <a:xfrm>
            <a:off x="6407871" y="1180153"/>
            <a:ext cx="4798393" cy="465644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t">
              <a:buFont typeface="Arial" panose="020B0604020202020204" pitchFamily="34" charset="0"/>
              <a:buNone/>
            </a:pPr>
            <a:r>
              <a:rPr lang="en-GB" sz="4000" dirty="0"/>
              <a:t>Your child’s first book</a:t>
            </a:r>
          </a:p>
          <a:p>
            <a:pPr marL="0" indent="0" fontAlgn="t">
              <a:buFont typeface="Arial" panose="020B0604020202020204" pitchFamily="34" charset="0"/>
              <a:buNone/>
            </a:pPr>
            <a:endParaRPr lang="en-GB" sz="4000" dirty="0"/>
          </a:p>
          <a:p>
            <a:pPr fontAlgn="t">
              <a:buFontTx/>
              <a:buChar char="-"/>
            </a:pPr>
            <a:r>
              <a:rPr lang="en-GB" sz="3200" dirty="0"/>
              <a:t>Wordless</a:t>
            </a:r>
          </a:p>
          <a:p>
            <a:pPr fontAlgn="t">
              <a:buFontTx/>
              <a:buChar char="-"/>
            </a:pPr>
            <a:r>
              <a:rPr lang="en-GB" sz="3200" dirty="0"/>
              <a:t>Basics of reading (L-R)</a:t>
            </a:r>
          </a:p>
          <a:p>
            <a:pPr fontAlgn="t">
              <a:buFontTx/>
              <a:buChar char="-"/>
            </a:pPr>
            <a:r>
              <a:rPr lang="en-GB" sz="3200" dirty="0"/>
              <a:t>Sound focus</a:t>
            </a:r>
          </a:p>
          <a:p>
            <a:pPr fontAlgn="t">
              <a:buFontTx/>
              <a:buChar char="-"/>
            </a:pPr>
            <a:r>
              <a:rPr lang="en-GB" sz="3200" dirty="0"/>
              <a:t>Picture talk</a:t>
            </a:r>
          </a:p>
          <a:p>
            <a:pPr marL="0" indent="0" fontAlgn="t">
              <a:buFont typeface="Arial" panose="020B0604020202020204" pitchFamily="34" charset="0"/>
              <a:buNone/>
            </a:pPr>
            <a:endParaRPr lang="en-GB" sz="4000" dirty="0"/>
          </a:p>
        </p:txBody>
      </p:sp>
    </p:spTree>
    <p:extLst>
      <p:ext uri="{BB962C8B-B14F-4D97-AF65-F5344CB8AC3E}">
        <p14:creationId xmlns:p14="http://schemas.microsoft.com/office/powerpoint/2010/main" val="3605823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latin typeface="Twinkl Cursive Looped" pitchFamily="2" charset="0"/>
              </a:rPr>
              <a:t>Story books</a:t>
            </a:r>
          </a:p>
        </p:txBody>
      </p:sp>
      <p:sp>
        <p:nvSpPr>
          <p:cNvPr id="3" name="Content Placeholder 2"/>
          <p:cNvSpPr>
            <a:spLocks noGrp="1"/>
          </p:cNvSpPr>
          <p:nvPr>
            <p:ph idx="1"/>
          </p:nvPr>
        </p:nvSpPr>
        <p:spPr>
          <a:xfrm>
            <a:off x="587829" y="1387929"/>
            <a:ext cx="11185071" cy="4980214"/>
          </a:xfrm>
        </p:spPr>
        <p:txBody>
          <a:bodyPr>
            <a:noAutofit/>
          </a:bodyPr>
          <a:lstStyle/>
          <a:p>
            <a:pPr marL="0" indent="0" algn="ctr" fontAlgn="t">
              <a:lnSpc>
                <a:spcPct val="100000"/>
              </a:lnSpc>
              <a:buNone/>
            </a:pPr>
            <a:r>
              <a:rPr lang="en-GB" sz="2400" dirty="0"/>
              <a:t>Once children have learnt the initial 26 sounds and have began learning digraphs (two letters that make one sound), they will move onto a ‘Red Ditty’ group where they will receive a book to take home that contains decodable words. </a:t>
            </a:r>
          </a:p>
          <a:p>
            <a:pPr marL="0" indent="0" algn="ctr" fontAlgn="t">
              <a:lnSpc>
                <a:spcPct val="100000"/>
              </a:lnSpc>
              <a:buNone/>
            </a:pPr>
            <a:r>
              <a:rPr lang="en-GB" sz="2400" dirty="0"/>
              <a:t>These books will then be sent home following three days of story book teaching in school and, although it may seem as though children have ‘memorised’ the book, it is important to continue reading it as it allows them to build reading fluency and help commit words to memory. Additionally, it will allow children to begin to use their storyteller voices as they spend less time decoding words and more time comprehending what they are reading. This includes pausing at full stops, talking in voice of characters and with excitement and enjoyment. </a:t>
            </a:r>
          </a:p>
        </p:txBody>
      </p:sp>
    </p:spTree>
    <p:extLst>
      <p:ext uri="{BB962C8B-B14F-4D97-AF65-F5344CB8AC3E}">
        <p14:creationId xmlns:p14="http://schemas.microsoft.com/office/powerpoint/2010/main" val="71363790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Twinkl Cursive Looped" pitchFamily="2" charset="0"/>
              </a:rPr>
              <a:t>Writing</a:t>
            </a:r>
          </a:p>
        </p:txBody>
      </p:sp>
      <p:sp>
        <p:nvSpPr>
          <p:cNvPr id="3" name="Content Placeholder 2"/>
          <p:cNvSpPr>
            <a:spLocks noGrp="1"/>
          </p:cNvSpPr>
          <p:nvPr>
            <p:ph idx="1"/>
          </p:nvPr>
        </p:nvSpPr>
        <p:spPr>
          <a:xfrm>
            <a:off x="838200" y="1387929"/>
            <a:ext cx="4823298" cy="4980214"/>
          </a:xfrm>
        </p:spPr>
        <p:txBody>
          <a:bodyPr>
            <a:normAutofit/>
          </a:bodyPr>
          <a:lstStyle/>
          <a:p>
            <a:pPr marL="0" indent="0" fontAlgn="t">
              <a:buNone/>
            </a:pPr>
            <a:r>
              <a:rPr lang="en-GB" i="1" dirty="0"/>
              <a:t>The children:</a:t>
            </a:r>
          </a:p>
          <a:p>
            <a:pPr fontAlgn="t"/>
            <a:r>
              <a:rPr lang="en-GB" dirty="0"/>
              <a:t>Learn to write and form the letters which represent the 44 sounds with the help of fun phrases.</a:t>
            </a:r>
          </a:p>
          <a:p>
            <a:pPr fontAlgn="t"/>
            <a:r>
              <a:rPr lang="en-GB" dirty="0"/>
              <a:t>Learn to write words using Fred Talk.</a:t>
            </a:r>
          </a:p>
          <a:p>
            <a:pPr fontAlgn="t"/>
            <a:r>
              <a:rPr lang="en-GB" dirty="0"/>
              <a:t>Learn to build sentences by saying them out loud before writing them down.</a:t>
            </a:r>
          </a:p>
          <a:p>
            <a:pPr marL="0" indent="0" fontAlgn="t">
              <a:buNone/>
            </a:pPr>
            <a:endParaRPr lang="en-GB" dirty="0"/>
          </a:p>
        </p:txBody>
      </p:sp>
      <p:pic>
        <p:nvPicPr>
          <p:cNvPr id="3074" name="Picture 2" descr="Down Maisie, mountain, mountain Round the apple, down the leaf Slither down  the snake Round his back, up his tall neck and down">
            <a:extLst>
              <a:ext uri="{FF2B5EF4-FFF2-40B4-BE49-F238E27FC236}">
                <a16:creationId xmlns:a16="http://schemas.microsoft.com/office/drawing/2014/main" id="{313C6C09-7BE9-4FA4-A2CB-2637F8DC54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0504" y="1387929"/>
            <a:ext cx="5320928" cy="3586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823078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Twinkl Cursive Looped" pitchFamily="2" charset="0"/>
              </a:rPr>
              <a:t>How can you help at home?</a:t>
            </a:r>
          </a:p>
        </p:txBody>
      </p:sp>
      <p:sp>
        <p:nvSpPr>
          <p:cNvPr id="3" name="Content Placeholder 2"/>
          <p:cNvSpPr>
            <a:spLocks noGrp="1"/>
          </p:cNvSpPr>
          <p:nvPr>
            <p:ph idx="1"/>
          </p:nvPr>
        </p:nvSpPr>
        <p:spPr>
          <a:xfrm>
            <a:off x="587829" y="1387929"/>
            <a:ext cx="11185071" cy="4980214"/>
          </a:xfrm>
        </p:spPr>
        <p:txBody>
          <a:bodyPr>
            <a:noAutofit/>
          </a:bodyPr>
          <a:lstStyle/>
          <a:p>
            <a:pPr marL="0" indent="0" fontAlgn="t">
              <a:buNone/>
            </a:pPr>
            <a:r>
              <a:rPr lang="en-GB" sz="2400" dirty="0"/>
              <a:t>By Christmas children need to know the initial 26 sounds, to help your children achieve this goal there are things you can do to help at home.</a:t>
            </a:r>
          </a:p>
          <a:p>
            <a:pPr fontAlgn="t"/>
            <a:r>
              <a:rPr lang="en-GB" sz="2400" dirty="0"/>
              <a:t>We will send home a copy of the sound learnt that day (4/5 a week). These are the sounds the children will be learning that week in phonics. It would be really helpful for your children if you could please go over these whenever you can.</a:t>
            </a:r>
          </a:p>
          <a:p>
            <a:pPr fontAlgn="t"/>
            <a:r>
              <a:rPr lang="en-GB" sz="2400" dirty="0"/>
              <a:t>Retelling stories is really important and can help with language development, they can join in with familiar phrases and begin to build confidence within story.</a:t>
            </a:r>
          </a:p>
          <a:p>
            <a:pPr fontAlgn="t"/>
            <a:r>
              <a:rPr lang="en-GB" sz="2400" dirty="0"/>
              <a:t>Do some ‘real world’ reading! Children love to read signs, menus, etc. Help them to do this when you are out and about.</a:t>
            </a:r>
          </a:p>
          <a:p>
            <a:pPr fontAlgn="t"/>
            <a:r>
              <a:rPr lang="en-GB" sz="2400" dirty="0"/>
              <a:t>Read! Reading to your children will be invaluable to their reading journey and being a reading role model with support them in their love of reading! </a:t>
            </a:r>
          </a:p>
          <a:p>
            <a:pPr fontAlgn="t"/>
            <a:endParaRPr lang="en-GB" sz="2400" dirty="0"/>
          </a:p>
        </p:txBody>
      </p:sp>
    </p:spTree>
    <p:extLst>
      <p:ext uri="{BB962C8B-B14F-4D97-AF65-F5344CB8AC3E}">
        <p14:creationId xmlns:p14="http://schemas.microsoft.com/office/powerpoint/2010/main" val="106333567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u="sng" dirty="0">
                <a:latin typeface="Twinkl Cursive Looped" pitchFamily="2" charset="0"/>
              </a:rPr>
              <a:t>What is the Year 1 Phonics Screening Check?</a:t>
            </a:r>
          </a:p>
        </p:txBody>
      </p:sp>
      <p:sp>
        <p:nvSpPr>
          <p:cNvPr id="3" name="Content Placeholder 2"/>
          <p:cNvSpPr>
            <a:spLocks noGrp="1"/>
          </p:cNvSpPr>
          <p:nvPr>
            <p:ph idx="1"/>
          </p:nvPr>
        </p:nvSpPr>
        <p:spPr>
          <a:xfrm>
            <a:off x="838200" y="1387929"/>
            <a:ext cx="10515600" cy="4980214"/>
          </a:xfrm>
        </p:spPr>
        <p:txBody>
          <a:bodyPr>
            <a:normAutofit/>
          </a:bodyPr>
          <a:lstStyle/>
          <a:p>
            <a:pPr marL="0" indent="0" algn="ctr" fontAlgn="t">
              <a:buNone/>
            </a:pPr>
            <a:endParaRPr lang="en-GB" dirty="0"/>
          </a:p>
          <a:p>
            <a:pPr marL="0" indent="0" algn="ctr" fontAlgn="t">
              <a:buNone/>
            </a:pPr>
            <a:r>
              <a:rPr lang="en-GB" dirty="0"/>
              <a:t>The Year 1 Phonics screening check is a short, light-touch assessment to confirm whether individual pupils have learnt phonic decoding to an appropriate standard. It will identify the children who need extra help so they are given support by their school to improve their reading skills. They will then be able to retake the check in Year 2 so that schools can track pupils until they are able to decode appropriately.</a:t>
            </a:r>
          </a:p>
        </p:txBody>
      </p:sp>
    </p:spTree>
    <p:extLst>
      <p:ext uri="{BB962C8B-B14F-4D97-AF65-F5344CB8AC3E}">
        <p14:creationId xmlns:p14="http://schemas.microsoft.com/office/powerpoint/2010/main" val="2691348169"/>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80306" y="1600200"/>
            <a:ext cx="4487694" cy="1253146"/>
          </a:xfrm>
        </p:spPr>
        <p:txBody>
          <a:bodyPr/>
          <a:lstStyle/>
          <a:p>
            <a:r>
              <a:rPr lang="en-GB" dirty="0"/>
              <a:t>Maths</a:t>
            </a:r>
          </a:p>
        </p:txBody>
      </p:sp>
      <p:sp>
        <p:nvSpPr>
          <p:cNvPr id="3" name="Subtitle 2"/>
          <p:cNvSpPr>
            <a:spLocks noGrp="1"/>
          </p:cNvSpPr>
          <p:nvPr>
            <p:ph type="subTitle" idx="1"/>
          </p:nvPr>
        </p:nvSpPr>
        <p:spPr>
          <a:xfrm>
            <a:off x="5807412" y="2853346"/>
            <a:ext cx="5233481" cy="1655762"/>
          </a:xfrm>
        </p:spPr>
        <p:txBody>
          <a:bodyPr/>
          <a:lstStyle/>
          <a:p>
            <a:r>
              <a:rPr lang="en-GB" dirty="0"/>
              <a:t>Year R </a:t>
            </a:r>
          </a:p>
          <a:p>
            <a:r>
              <a:rPr lang="en-GB" dirty="0"/>
              <a:t>September 2023 </a:t>
            </a:r>
          </a:p>
        </p:txBody>
      </p:sp>
      <p:pic>
        <p:nvPicPr>
          <p:cNvPr id="4100" name="Picture 4" descr="Mathematics (Grade 4-7) - VALEEM">
            <a:extLst>
              <a:ext uri="{FF2B5EF4-FFF2-40B4-BE49-F238E27FC236}">
                <a16:creationId xmlns:a16="http://schemas.microsoft.com/office/drawing/2014/main" id="{A007E837-3272-4CAB-B66E-ECAB3BA7D8F9}"/>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23611" y1="29722" x2="23611" y2="29722"/>
                        <a14:foregroundMark x1="31944" y1="21111" x2="31944" y2="21111"/>
                        <a14:foregroundMark x1="16667" y1="21389" x2="16667" y2="21389"/>
                        <a14:foregroundMark x1="48611" y1="10833" x2="54167" y2="12778"/>
                        <a14:foregroundMark x1="78333" y1="18889" x2="78333" y2="18889"/>
                        <a14:foregroundMark x1="85278" y1="35556" x2="85278" y2="35556"/>
                        <a14:foregroundMark x1="73611" y1="18611" x2="74722" y2="20278"/>
                        <a14:foregroundMark x1="76944" y1="13056" x2="72778" y2="15556"/>
                        <a14:foregroundMark x1="76111" y1="72778" x2="78056" y2="80833"/>
                        <a14:foregroundMark x1="23333" y1="63333" x2="26389" y2="66944"/>
                        <a14:foregroundMark x1="33889" y1="18611" x2="33333" y2="24722"/>
                      </a14:backgroundRemoval>
                    </a14:imgEffect>
                  </a14:imgLayer>
                </a14:imgProps>
              </a:ext>
              <a:ext uri="{28A0092B-C50C-407E-A947-70E740481C1C}">
                <a14:useLocalDpi xmlns:a14="http://schemas.microsoft.com/office/drawing/2010/main" val="0"/>
              </a:ext>
            </a:extLst>
          </a:blip>
          <a:srcRect/>
          <a:stretch>
            <a:fillRect/>
          </a:stretch>
        </p:blipFill>
        <p:spPr bwMode="auto">
          <a:xfrm rot="20740541">
            <a:off x="-48460" y="-147536"/>
            <a:ext cx="4927397" cy="4927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5770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he science of counting - a visual explainer of the 5 counting principles">
            <a:extLst>
              <a:ext uri="{FF2B5EF4-FFF2-40B4-BE49-F238E27FC236}">
                <a16:creationId xmlns:a16="http://schemas.microsoft.com/office/drawing/2014/main" id="{DF89A9AA-36AE-407E-9E33-9DFC1F1357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335" t="14065" b="58105"/>
          <a:stretch/>
        </p:blipFill>
        <p:spPr bwMode="auto">
          <a:xfrm>
            <a:off x="3867555" y="2295727"/>
            <a:ext cx="3367797" cy="1887167"/>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6939B8FA-4544-41BC-AA9C-ED46EF4DBB13}"/>
              </a:ext>
            </a:extLst>
          </p:cNvPr>
          <p:cNvSpPr txBox="1">
            <a:spLocks/>
          </p:cNvSpPr>
          <p:nvPr/>
        </p:nvSpPr>
        <p:spPr>
          <a:xfrm>
            <a:off x="7403155" y="752051"/>
            <a:ext cx="4456889" cy="53538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Twinkl Cursive Looped" pitchFamily="2" charset="0"/>
              </a:rPr>
              <a:t>In reception we will focus on counting and cover the following principles. These support early maths and enable the secure foundations to work within number. </a:t>
            </a:r>
          </a:p>
        </p:txBody>
      </p:sp>
      <p:pic>
        <p:nvPicPr>
          <p:cNvPr id="6" name="Picture 2" descr="The science of counting - a visual explainer of the 5 counting principles">
            <a:extLst>
              <a:ext uri="{FF2B5EF4-FFF2-40B4-BE49-F238E27FC236}">
                <a16:creationId xmlns:a16="http://schemas.microsoft.com/office/drawing/2014/main" id="{4C815948-FF0D-487F-8247-C5604441BC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13" t="16067" r="52248" b="-16067"/>
          <a:stretch/>
        </p:blipFill>
        <p:spPr bwMode="auto">
          <a:xfrm>
            <a:off x="331956" y="599467"/>
            <a:ext cx="3367797" cy="6780989"/>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7E7DB3F4-3CA9-483F-9501-E0A4ED1D3A54}"/>
              </a:ext>
            </a:extLst>
          </p:cNvPr>
          <p:cNvSpPr txBox="1">
            <a:spLocks/>
          </p:cNvSpPr>
          <p:nvPr/>
        </p:nvSpPr>
        <p:spPr>
          <a:xfrm>
            <a:off x="5075407" y="296693"/>
            <a:ext cx="4487694" cy="125314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Counting</a:t>
            </a:r>
          </a:p>
        </p:txBody>
      </p:sp>
    </p:spTree>
    <p:extLst>
      <p:ext uri="{BB962C8B-B14F-4D97-AF65-F5344CB8AC3E}">
        <p14:creationId xmlns:p14="http://schemas.microsoft.com/office/powerpoint/2010/main" val="1099948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1817" y="174658"/>
            <a:ext cx="10515600" cy="1325563"/>
          </a:xfrm>
        </p:spPr>
        <p:txBody>
          <a:bodyPr/>
          <a:lstStyle/>
          <a:p>
            <a:pPr algn="ctr"/>
            <a:r>
              <a:rPr lang="en-GB" u="sng" dirty="0">
                <a:latin typeface="Twinkl Cursive Looped" pitchFamily="2" charset="0"/>
              </a:rPr>
              <a:t>Concrete, pictorial and abstract </a:t>
            </a:r>
          </a:p>
        </p:txBody>
      </p:sp>
      <p:pic>
        <p:nvPicPr>
          <p:cNvPr id="5122" name="Picture 2" descr="See the source image"/>
          <p:cNvPicPr>
            <a:picLocks noChangeAspect="1" noChangeArrowheads="1"/>
          </p:cNvPicPr>
          <p:nvPr/>
        </p:nvPicPr>
        <p:blipFill>
          <a:blip r:embed="rId3"/>
          <a:srcRect/>
          <a:stretch>
            <a:fillRect/>
          </a:stretch>
        </p:blipFill>
        <p:spPr bwMode="auto">
          <a:xfrm>
            <a:off x="683390" y="1500221"/>
            <a:ext cx="7074958" cy="5164203"/>
          </a:xfrm>
          <a:prstGeom prst="rect">
            <a:avLst/>
          </a:prstGeom>
          <a:noFill/>
        </p:spPr>
      </p:pic>
      <p:sp>
        <p:nvSpPr>
          <p:cNvPr id="4" name="Title 1">
            <a:extLst>
              <a:ext uri="{FF2B5EF4-FFF2-40B4-BE49-F238E27FC236}">
                <a16:creationId xmlns:a16="http://schemas.microsoft.com/office/drawing/2014/main" id="{30663C60-8142-400B-BF21-E1E3D35CF591}"/>
              </a:ext>
            </a:extLst>
          </p:cNvPr>
          <p:cNvSpPr txBox="1">
            <a:spLocks/>
          </p:cNvSpPr>
          <p:nvPr/>
        </p:nvSpPr>
        <p:spPr>
          <a:xfrm>
            <a:off x="7758348" y="1144182"/>
            <a:ext cx="4456889" cy="53538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Twinkl Cursive Looped" pitchFamily="2" charset="0"/>
              </a:rPr>
              <a:t>Any new maths concept we teach is delivered with this in mind.</a:t>
            </a:r>
          </a:p>
        </p:txBody>
      </p:sp>
    </p:spTree>
    <p:extLst>
      <p:ext uri="{BB962C8B-B14F-4D97-AF65-F5344CB8AC3E}">
        <p14:creationId xmlns:p14="http://schemas.microsoft.com/office/powerpoint/2010/main" val="962502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4386"/>
            <a:ext cx="10515600" cy="1325563"/>
          </a:xfrm>
        </p:spPr>
        <p:txBody>
          <a:bodyPr/>
          <a:lstStyle/>
          <a:p>
            <a:pPr algn="ctr"/>
            <a:r>
              <a:rPr lang="en-GB" b="1" u="sng" dirty="0">
                <a:latin typeface="Twinkl Cursive Looped" pitchFamily="2" charset="0"/>
              </a:rPr>
              <a:t>Models – Part, part, whole </a:t>
            </a:r>
          </a:p>
        </p:txBody>
      </p:sp>
      <p:pic>
        <p:nvPicPr>
          <p:cNvPr id="20482" name="Picture 2" descr="Image result for part part whole maths  concree"/>
          <p:cNvPicPr>
            <a:picLocks noChangeAspect="1" noChangeArrowheads="1"/>
          </p:cNvPicPr>
          <p:nvPr/>
        </p:nvPicPr>
        <p:blipFill>
          <a:blip r:embed="rId3"/>
          <a:srcRect/>
          <a:stretch>
            <a:fillRect/>
          </a:stretch>
        </p:blipFill>
        <p:spPr bwMode="auto">
          <a:xfrm>
            <a:off x="666816" y="1334194"/>
            <a:ext cx="3485092" cy="5184434"/>
          </a:xfrm>
          <a:prstGeom prst="rect">
            <a:avLst/>
          </a:prstGeom>
          <a:noFill/>
        </p:spPr>
      </p:pic>
      <p:pic>
        <p:nvPicPr>
          <p:cNvPr id="20484" name="Picture 4" descr="See the source image"/>
          <p:cNvPicPr>
            <a:picLocks noChangeAspect="1" noChangeArrowheads="1"/>
          </p:cNvPicPr>
          <p:nvPr/>
        </p:nvPicPr>
        <p:blipFill>
          <a:blip r:embed="rId4"/>
          <a:srcRect/>
          <a:stretch>
            <a:fillRect/>
          </a:stretch>
        </p:blipFill>
        <p:spPr bwMode="auto">
          <a:xfrm>
            <a:off x="7592621" y="2045911"/>
            <a:ext cx="4156560" cy="3761001"/>
          </a:xfrm>
          <a:prstGeom prst="rect">
            <a:avLst/>
          </a:prstGeom>
          <a:noFill/>
        </p:spPr>
      </p:pic>
      <p:sp>
        <p:nvSpPr>
          <p:cNvPr id="5" name="Title 1">
            <a:extLst>
              <a:ext uri="{FF2B5EF4-FFF2-40B4-BE49-F238E27FC236}">
                <a16:creationId xmlns:a16="http://schemas.microsoft.com/office/drawing/2014/main" id="{D1000EAB-0537-4627-AB42-F189EEF076DE}"/>
              </a:ext>
            </a:extLst>
          </p:cNvPr>
          <p:cNvSpPr txBox="1">
            <a:spLocks/>
          </p:cNvSpPr>
          <p:nvPr/>
        </p:nvSpPr>
        <p:spPr>
          <a:xfrm>
            <a:off x="4323292" y="1262341"/>
            <a:ext cx="3485093" cy="53538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Twinkl Cursive Looped" pitchFamily="2" charset="0"/>
              </a:rPr>
              <a:t>Can be used concrete, pictorially or abstract.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6175" y="30796"/>
            <a:ext cx="10515600" cy="1325563"/>
          </a:xfrm>
        </p:spPr>
        <p:txBody>
          <a:bodyPr/>
          <a:lstStyle/>
          <a:p>
            <a:r>
              <a:rPr lang="en-GB" b="1" u="sng" dirty="0">
                <a:latin typeface="Twinkl Cursive Looped" pitchFamily="2" charset="0"/>
              </a:rPr>
              <a:t> Models – tens frame</a:t>
            </a:r>
          </a:p>
        </p:txBody>
      </p:sp>
      <p:pic>
        <p:nvPicPr>
          <p:cNvPr id="5" name="Picture 4" descr="tens frame.jpg"/>
          <p:cNvPicPr>
            <a:picLocks noChangeAspect="1"/>
          </p:cNvPicPr>
          <p:nvPr/>
        </p:nvPicPr>
        <p:blipFill rotWithShape="1">
          <a:blip r:embed="rId3"/>
          <a:srcRect l="16720" t="18000" r="17633" b="20560"/>
          <a:stretch/>
        </p:blipFill>
        <p:spPr>
          <a:xfrm>
            <a:off x="458822" y="1161805"/>
            <a:ext cx="7556770" cy="5304387"/>
          </a:xfrm>
          <a:prstGeom prst="rect">
            <a:avLst/>
          </a:prstGeom>
        </p:spPr>
      </p:pic>
      <p:sp>
        <p:nvSpPr>
          <p:cNvPr id="4" name="Title 1">
            <a:extLst>
              <a:ext uri="{FF2B5EF4-FFF2-40B4-BE49-F238E27FC236}">
                <a16:creationId xmlns:a16="http://schemas.microsoft.com/office/drawing/2014/main" id="{52079E4A-DAAE-46B0-890F-399F0460BD6B}"/>
              </a:ext>
            </a:extLst>
          </p:cNvPr>
          <p:cNvSpPr txBox="1">
            <a:spLocks/>
          </p:cNvSpPr>
          <p:nvPr/>
        </p:nvSpPr>
        <p:spPr>
          <a:xfrm>
            <a:off x="8015592" y="752052"/>
            <a:ext cx="3485093" cy="53538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dirty="0">
                <a:latin typeface="Twinkl Cursive Looped" pitchFamily="2" charset="0"/>
              </a:rPr>
              <a:t>A tens frame can be used for identifying ways to make any numbers leading up to ten. Two different colour counters can really help with this.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264" y="14605"/>
            <a:ext cx="10515600" cy="1325563"/>
          </a:xfrm>
        </p:spPr>
        <p:txBody>
          <a:bodyPr/>
          <a:lstStyle/>
          <a:p>
            <a:r>
              <a:rPr lang="en-GB" b="1" u="sng" dirty="0">
                <a:latin typeface="Twinkl Cursive Looped" pitchFamily="2" charset="0"/>
              </a:rPr>
              <a:t>Number formation </a:t>
            </a:r>
          </a:p>
        </p:txBody>
      </p:sp>
      <p:pic>
        <p:nvPicPr>
          <p:cNvPr id="29698" name="Picture 2"/>
          <p:cNvPicPr>
            <a:picLocks noChangeAspect="1" noChangeArrowheads="1"/>
          </p:cNvPicPr>
          <p:nvPr/>
        </p:nvPicPr>
        <p:blipFill>
          <a:blip r:embed="rId3"/>
          <a:srcRect/>
          <a:stretch>
            <a:fillRect/>
          </a:stretch>
        </p:blipFill>
        <p:spPr bwMode="auto">
          <a:xfrm>
            <a:off x="1975566" y="1184525"/>
            <a:ext cx="3676650" cy="5153025"/>
          </a:xfrm>
          <a:prstGeom prst="rect">
            <a:avLst/>
          </a:prstGeom>
          <a:noFill/>
          <a:ln w="9525">
            <a:noFill/>
            <a:miter lim="800000"/>
            <a:headEnd/>
            <a:tailEnd/>
          </a:ln>
          <a:effectLst/>
        </p:spPr>
      </p:pic>
      <p:sp>
        <p:nvSpPr>
          <p:cNvPr id="3" name="Rectangle 2">
            <a:extLst>
              <a:ext uri="{FF2B5EF4-FFF2-40B4-BE49-F238E27FC236}">
                <a16:creationId xmlns:a16="http://schemas.microsoft.com/office/drawing/2014/main" id="{4A9CA493-F95F-4724-BF02-0F68AE90B3B6}"/>
              </a:ext>
            </a:extLst>
          </p:cNvPr>
          <p:cNvSpPr/>
          <p:nvPr/>
        </p:nvSpPr>
        <p:spPr>
          <a:xfrm>
            <a:off x="5938736" y="740003"/>
            <a:ext cx="6096000" cy="4524315"/>
          </a:xfrm>
          <a:prstGeom prst="rect">
            <a:avLst/>
          </a:prstGeom>
        </p:spPr>
        <p:txBody>
          <a:bodyPr>
            <a:spAutoFit/>
          </a:bodyPr>
          <a:lstStyle/>
          <a:p>
            <a:pPr algn="ctr"/>
            <a:r>
              <a:rPr lang="en-GB" sz="3600" dirty="0">
                <a:latin typeface="Twinkl Cursive Looped" pitchFamily="2" charset="0"/>
              </a:rPr>
              <a:t>Whilst children in reception do not need to leave the EYFS knowing number formation, we will support and allow children to write number where appropriate and allow children to begin to record their mathematical understanding.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3451" y="23018"/>
            <a:ext cx="10515600" cy="1325563"/>
          </a:xfrm>
        </p:spPr>
        <p:txBody>
          <a:bodyPr/>
          <a:lstStyle/>
          <a:p>
            <a:r>
              <a:rPr lang="en-GB" b="1" u="sng" dirty="0">
                <a:latin typeface="Twinkl Cursive Looped" pitchFamily="2" charset="0"/>
              </a:rPr>
              <a:t>Number Books </a:t>
            </a:r>
          </a:p>
        </p:txBody>
      </p:sp>
      <p:pic>
        <p:nvPicPr>
          <p:cNvPr id="24578" name="Picture 2" descr="See the source image"/>
          <p:cNvPicPr>
            <a:picLocks noChangeAspect="1" noChangeArrowheads="1"/>
          </p:cNvPicPr>
          <p:nvPr/>
        </p:nvPicPr>
        <p:blipFill>
          <a:blip r:embed="rId3"/>
          <a:srcRect/>
          <a:stretch>
            <a:fillRect/>
          </a:stretch>
        </p:blipFill>
        <p:spPr bwMode="auto">
          <a:xfrm>
            <a:off x="487681" y="1478280"/>
            <a:ext cx="2838648" cy="3147060"/>
          </a:xfrm>
          <a:prstGeom prst="rect">
            <a:avLst/>
          </a:prstGeom>
          <a:noFill/>
        </p:spPr>
      </p:pic>
      <p:pic>
        <p:nvPicPr>
          <p:cNvPr id="24580" name="Picture 4" descr="See the source image"/>
          <p:cNvPicPr>
            <a:picLocks noChangeAspect="1" noChangeArrowheads="1"/>
          </p:cNvPicPr>
          <p:nvPr/>
        </p:nvPicPr>
        <p:blipFill>
          <a:blip r:embed="rId4"/>
          <a:srcRect l="10731" t="3362" r="8256" b="8751"/>
          <a:stretch>
            <a:fillRect/>
          </a:stretch>
        </p:blipFill>
        <p:spPr bwMode="auto">
          <a:xfrm>
            <a:off x="2849880" y="3489960"/>
            <a:ext cx="3657600" cy="2971800"/>
          </a:xfrm>
          <a:prstGeom prst="rect">
            <a:avLst/>
          </a:prstGeom>
          <a:noFill/>
        </p:spPr>
      </p:pic>
      <p:pic>
        <p:nvPicPr>
          <p:cNvPr id="24582" name="Picture 6" descr="See the source image"/>
          <p:cNvPicPr>
            <a:picLocks noChangeAspect="1" noChangeArrowheads="1"/>
          </p:cNvPicPr>
          <p:nvPr/>
        </p:nvPicPr>
        <p:blipFill>
          <a:blip r:embed="rId5"/>
          <a:srcRect/>
          <a:stretch>
            <a:fillRect/>
          </a:stretch>
        </p:blipFill>
        <p:spPr bwMode="auto">
          <a:xfrm>
            <a:off x="5801385" y="685800"/>
            <a:ext cx="2545690" cy="3291840"/>
          </a:xfrm>
          <a:prstGeom prst="rect">
            <a:avLst/>
          </a:prstGeom>
          <a:noFill/>
        </p:spPr>
      </p:pic>
      <p:pic>
        <p:nvPicPr>
          <p:cNvPr id="24584" name="Picture 8" descr="See the source image"/>
          <p:cNvPicPr>
            <a:picLocks noChangeAspect="1" noChangeArrowheads="1"/>
          </p:cNvPicPr>
          <p:nvPr/>
        </p:nvPicPr>
        <p:blipFill>
          <a:blip r:embed="rId6"/>
          <a:srcRect/>
          <a:stretch>
            <a:fillRect/>
          </a:stretch>
        </p:blipFill>
        <p:spPr bwMode="auto">
          <a:xfrm>
            <a:off x="8171815" y="2941319"/>
            <a:ext cx="2485936" cy="3136265"/>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39" y="0"/>
            <a:ext cx="10515600" cy="1325563"/>
          </a:xfrm>
        </p:spPr>
        <p:txBody>
          <a:bodyPr/>
          <a:lstStyle/>
          <a:p>
            <a:r>
              <a:rPr lang="en-GB" b="1" u="sng" dirty="0" err="1">
                <a:latin typeface="Twinkl Cursive Looped" pitchFamily="2" charset="0"/>
              </a:rPr>
              <a:t>Numberblocks</a:t>
            </a:r>
            <a:endParaRPr lang="en-GB" b="1" u="sng" dirty="0">
              <a:latin typeface="Twinkl Cursive Looped" pitchFamily="2" charset="0"/>
            </a:endParaRPr>
          </a:p>
        </p:txBody>
      </p:sp>
      <p:pic>
        <p:nvPicPr>
          <p:cNvPr id="23554" name="Picture 2" descr="See the source image"/>
          <p:cNvPicPr>
            <a:picLocks noChangeAspect="1" noChangeArrowheads="1"/>
          </p:cNvPicPr>
          <p:nvPr/>
        </p:nvPicPr>
        <p:blipFill>
          <a:blip r:embed="rId3"/>
          <a:srcRect/>
          <a:stretch>
            <a:fillRect/>
          </a:stretch>
        </p:blipFill>
        <p:spPr bwMode="auto">
          <a:xfrm>
            <a:off x="1771014" y="1379537"/>
            <a:ext cx="8988425" cy="5044139"/>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Twinkl Cursive Looped" pitchFamily="2" charset="0"/>
              </a:rPr>
              <a:t>Numbers are everywhere!</a:t>
            </a:r>
          </a:p>
        </p:txBody>
      </p:sp>
      <p:pic>
        <p:nvPicPr>
          <p:cNvPr id="28674" name="Picture 2" descr="See the source image"/>
          <p:cNvPicPr>
            <a:picLocks noChangeAspect="1" noChangeArrowheads="1"/>
          </p:cNvPicPr>
          <p:nvPr/>
        </p:nvPicPr>
        <p:blipFill>
          <a:blip r:embed="rId3" cstate="print"/>
          <a:srcRect/>
          <a:stretch>
            <a:fillRect/>
          </a:stretch>
        </p:blipFill>
        <p:spPr bwMode="auto">
          <a:xfrm>
            <a:off x="73039" y="3077528"/>
            <a:ext cx="1663368" cy="2437447"/>
          </a:xfrm>
          <a:prstGeom prst="rect">
            <a:avLst/>
          </a:prstGeom>
          <a:noFill/>
        </p:spPr>
      </p:pic>
      <p:sp>
        <p:nvSpPr>
          <p:cNvPr id="28676" name="AutoShape 4" descr="Image result for door number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8678" name="AutoShape 6" descr="Image result for door number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7" name="Picture 6" descr="door.jpg"/>
          <p:cNvPicPr>
            <a:picLocks noChangeAspect="1"/>
          </p:cNvPicPr>
          <p:nvPr/>
        </p:nvPicPr>
        <p:blipFill>
          <a:blip r:embed="rId4"/>
          <a:stretch>
            <a:fillRect/>
          </a:stretch>
        </p:blipFill>
        <p:spPr>
          <a:xfrm>
            <a:off x="2748438" y="4495800"/>
            <a:ext cx="2714625" cy="2038350"/>
          </a:xfrm>
          <a:prstGeom prst="rect">
            <a:avLst/>
          </a:prstGeom>
        </p:spPr>
      </p:pic>
      <p:sp>
        <p:nvSpPr>
          <p:cNvPr id="28680" name="AutoShape 8" descr="Image result for speed sig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9" name="Picture 8" descr="speed limit.jpg"/>
          <p:cNvPicPr>
            <a:picLocks noChangeAspect="1"/>
          </p:cNvPicPr>
          <p:nvPr/>
        </p:nvPicPr>
        <p:blipFill>
          <a:blip r:embed="rId5"/>
          <a:stretch>
            <a:fillRect/>
          </a:stretch>
        </p:blipFill>
        <p:spPr>
          <a:xfrm>
            <a:off x="4212907" y="1606867"/>
            <a:ext cx="2028825" cy="2028825"/>
          </a:xfrm>
          <a:prstGeom prst="rect">
            <a:avLst/>
          </a:prstGeom>
        </p:spPr>
      </p:pic>
      <p:pic>
        <p:nvPicPr>
          <p:cNvPr id="28682" name="Picture 10" descr="Image result for money  uk "/>
          <p:cNvPicPr>
            <a:picLocks noChangeAspect="1" noChangeArrowheads="1"/>
          </p:cNvPicPr>
          <p:nvPr/>
        </p:nvPicPr>
        <p:blipFill>
          <a:blip r:embed="rId6"/>
          <a:srcRect/>
          <a:stretch>
            <a:fillRect/>
          </a:stretch>
        </p:blipFill>
        <p:spPr bwMode="auto">
          <a:xfrm>
            <a:off x="5824855" y="3734751"/>
            <a:ext cx="3974465" cy="2554039"/>
          </a:xfrm>
          <a:prstGeom prst="rect">
            <a:avLst/>
          </a:prstGeom>
          <a:noFill/>
        </p:spPr>
      </p:pic>
      <p:pic>
        <p:nvPicPr>
          <p:cNvPr id="28684" name="Picture 12" descr="See the source image"/>
          <p:cNvPicPr>
            <a:picLocks noChangeAspect="1" noChangeArrowheads="1"/>
          </p:cNvPicPr>
          <p:nvPr/>
        </p:nvPicPr>
        <p:blipFill>
          <a:blip r:embed="rId7"/>
          <a:srcRect l="12695" t="10935" r="15028" b="5467"/>
          <a:stretch>
            <a:fillRect/>
          </a:stretch>
        </p:blipFill>
        <p:spPr bwMode="auto">
          <a:xfrm>
            <a:off x="9189720" y="304800"/>
            <a:ext cx="2758440" cy="361188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latin typeface="Twinkl Cursive Looped" pitchFamily="2" charset="0"/>
              </a:rPr>
              <a:t>How to help at home </a:t>
            </a:r>
          </a:p>
        </p:txBody>
      </p:sp>
      <p:sp>
        <p:nvSpPr>
          <p:cNvPr id="3" name="Content Placeholder 2"/>
          <p:cNvSpPr>
            <a:spLocks noGrp="1"/>
          </p:cNvSpPr>
          <p:nvPr>
            <p:ph idx="1"/>
          </p:nvPr>
        </p:nvSpPr>
        <p:spPr>
          <a:xfrm>
            <a:off x="838200" y="1825625"/>
            <a:ext cx="5523689" cy="4351338"/>
          </a:xfrm>
        </p:spPr>
        <p:txBody>
          <a:bodyPr>
            <a:normAutofit fontScale="92500" lnSpcReduction="10000"/>
          </a:bodyPr>
          <a:lstStyle/>
          <a:p>
            <a:r>
              <a:rPr lang="en-GB" dirty="0">
                <a:latin typeface="Twinkl Cursive Looped" pitchFamily="2" charset="0"/>
              </a:rPr>
              <a:t>Counting steps</a:t>
            </a:r>
          </a:p>
          <a:p>
            <a:r>
              <a:rPr lang="en-GB" dirty="0">
                <a:latin typeface="Twinkl Cursive Looped" pitchFamily="2" charset="0"/>
              </a:rPr>
              <a:t>Messy play with capacity</a:t>
            </a:r>
          </a:p>
          <a:p>
            <a:r>
              <a:rPr lang="en-GB" dirty="0">
                <a:latin typeface="Twinkl Cursive Looped" pitchFamily="2" charset="0"/>
              </a:rPr>
              <a:t>Drawing and counting</a:t>
            </a:r>
          </a:p>
          <a:p>
            <a:r>
              <a:rPr lang="en-GB" dirty="0">
                <a:latin typeface="Twinkl Cursive Looped" pitchFamily="2" charset="0"/>
              </a:rPr>
              <a:t>Adding items together; dinosaurs, socks, apples!</a:t>
            </a:r>
          </a:p>
          <a:p>
            <a:r>
              <a:rPr lang="en-GB" dirty="0">
                <a:latin typeface="Twinkl Cursive Looped" pitchFamily="2" charset="0"/>
              </a:rPr>
              <a:t>Subtraction: creating groups and discussing what happens to the number when some are removed</a:t>
            </a:r>
          </a:p>
          <a:p>
            <a:endParaRPr lang="en-GB" dirty="0">
              <a:latin typeface="Twinkl Cursive Looped" pitchFamily="2" charset="0"/>
            </a:endParaRPr>
          </a:p>
          <a:p>
            <a:r>
              <a:rPr lang="en-GB" sz="4800" b="1" dirty="0">
                <a:latin typeface="Twinkl Cursive Looped" pitchFamily="2" charset="0"/>
              </a:rPr>
              <a:t>MAKE IT FUN! </a:t>
            </a:r>
          </a:p>
        </p:txBody>
      </p:sp>
      <p:pic>
        <p:nvPicPr>
          <p:cNvPr id="22530" name="Picture 2" descr="See the source image"/>
          <p:cNvPicPr>
            <a:picLocks noChangeAspect="1" noChangeArrowheads="1"/>
          </p:cNvPicPr>
          <p:nvPr/>
        </p:nvPicPr>
        <p:blipFill>
          <a:blip r:embed="rId3"/>
          <a:srcRect/>
          <a:stretch>
            <a:fillRect/>
          </a:stretch>
        </p:blipFill>
        <p:spPr bwMode="auto">
          <a:xfrm>
            <a:off x="6868478" y="381001"/>
            <a:ext cx="2225039" cy="2225040"/>
          </a:xfrm>
          <a:prstGeom prst="rect">
            <a:avLst/>
          </a:prstGeom>
          <a:noFill/>
        </p:spPr>
      </p:pic>
      <p:pic>
        <p:nvPicPr>
          <p:cNvPr id="22532" name="Picture 4" descr="See the source image"/>
          <p:cNvPicPr>
            <a:picLocks noChangeAspect="1" noChangeArrowheads="1"/>
          </p:cNvPicPr>
          <p:nvPr/>
        </p:nvPicPr>
        <p:blipFill>
          <a:blip r:embed="rId4"/>
          <a:srcRect/>
          <a:stretch>
            <a:fillRect/>
          </a:stretch>
        </p:blipFill>
        <p:spPr bwMode="auto">
          <a:xfrm>
            <a:off x="8263255" y="2416175"/>
            <a:ext cx="3407833" cy="1942465"/>
          </a:xfrm>
          <a:prstGeom prst="rect">
            <a:avLst/>
          </a:prstGeom>
          <a:noFill/>
        </p:spPr>
      </p:pic>
      <p:pic>
        <p:nvPicPr>
          <p:cNvPr id="22534" name="Picture 6" descr="See the source image"/>
          <p:cNvPicPr>
            <a:picLocks noChangeAspect="1" noChangeArrowheads="1"/>
          </p:cNvPicPr>
          <p:nvPr/>
        </p:nvPicPr>
        <p:blipFill>
          <a:blip r:embed="rId5"/>
          <a:srcRect l="25711" r="40026"/>
          <a:stretch>
            <a:fillRect/>
          </a:stretch>
        </p:blipFill>
        <p:spPr bwMode="auto">
          <a:xfrm>
            <a:off x="7193280" y="3269615"/>
            <a:ext cx="1661160" cy="3228975"/>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FEE13DD-8B35-4818-B215-D5612278480C}"/>
              </a:ext>
            </a:extLst>
          </p:cNvPr>
          <p:cNvSpPr txBox="1">
            <a:spLocks/>
          </p:cNvSpPr>
          <p:nvPr/>
        </p:nvSpPr>
        <p:spPr>
          <a:xfrm>
            <a:off x="974387" y="2316872"/>
            <a:ext cx="10515600" cy="11121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7200" dirty="0">
                <a:latin typeface="Twinkl Cursive Looped" pitchFamily="2" charset="0"/>
              </a:rPr>
              <a:t>Lets go explore!</a:t>
            </a:r>
          </a:p>
        </p:txBody>
      </p:sp>
    </p:spTree>
    <p:extLst>
      <p:ext uri="{BB962C8B-B14F-4D97-AF65-F5344CB8AC3E}">
        <p14:creationId xmlns:p14="http://schemas.microsoft.com/office/powerpoint/2010/main" val="29211439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751</TotalTime>
  <Words>855</Words>
  <Application>Microsoft Office PowerPoint</Application>
  <PresentationFormat>Widescreen</PresentationFormat>
  <Paragraphs>77</Paragraphs>
  <Slides>21</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Twinkl Cursive Looped</vt:lpstr>
      <vt:lpstr>Office Theme</vt:lpstr>
      <vt:lpstr>PowerPoint Presentation</vt:lpstr>
      <vt:lpstr>PowerPoint Presentation</vt:lpstr>
      <vt:lpstr>PowerPoint Presentation</vt:lpstr>
      <vt:lpstr>PowerPoint Presentation</vt:lpstr>
      <vt:lpstr>PowerPoint Presentation</vt:lpstr>
      <vt:lpstr>PowerPoint Presentation</vt:lpstr>
      <vt:lpstr>Story books</vt:lpstr>
      <vt:lpstr>Writing</vt:lpstr>
      <vt:lpstr>How can you help at home?</vt:lpstr>
      <vt:lpstr>What is the Year 1 Phonics Screening Check?</vt:lpstr>
      <vt:lpstr>Maths</vt:lpstr>
      <vt:lpstr>PowerPoint Presentation</vt:lpstr>
      <vt:lpstr>Concrete, pictorial and abstract </vt:lpstr>
      <vt:lpstr>Models – Part, part, whole </vt:lpstr>
      <vt:lpstr> Models – tens frame</vt:lpstr>
      <vt:lpstr>Number formation </vt:lpstr>
      <vt:lpstr>Number Books </vt:lpstr>
      <vt:lpstr>Numberblocks</vt:lpstr>
      <vt:lpstr>Numbers are everywhere!</vt:lpstr>
      <vt:lpstr>How to help at home </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Number Time</dc:title>
  <dc:creator>Lynsey Grover</dc:creator>
  <cp:lastModifiedBy>Charlotte Spencer</cp:lastModifiedBy>
  <cp:revision>24</cp:revision>
  <cp:lastPrinted>2022-09-20T11:27:06Z</cp:lastPrinted>
  <dcterms:created xsi:type="dcterms:W3CDTF">2022-09-16T14:06:12Z</dcterms:created>
  <dcterms:modified xsi:type="dcterms:W3CDTF">2023-09-19T15:30:48Z</dcterms:modified>
</cp:coreProperties>
</file>